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5" r:id="rId3"/>
    <p:sldId id="321" r:id="rId5"/>
    <p:sldId id="319" r:id="rId6"/>
    <p:sldId id="320" r:id="rId7"/>
    <p:sldId id="318" r:id="rId8"/>
    <p:sldId id="277" r:id="rId9"/>
    <p:sldId id="276" r:id="rId10"/>
    <p:sldId id="300" r:id="rId11"/>
    <p:sldId id="279" r:id="rId12"/>
    <p:sldId id="281" r:id="rId13"/>
    <p:sldId id="322" r:id="rId14"/>
    <p:sldId id="292" r:id="rId15"/>
    <p:sldId id="317" r:id="rId16"/>
    <p:sldId id="307" r:id="rId17"/>
    <p:sldId id="314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1pPr>
    <a:lvl2pPr marL="457200" lvl="1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2pPr>
    <a:lvl3pPr marL="914400" lvl="2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3pPr>
    <a:lvl4pPr marL="1371600" lvl="3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4pPr>
    <a:lvl5pPr marL="1828800" lvl="4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5pPr>
    <a:lvl6pPr marL="2286000" lvl="5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6pPr>
    <a:lvl7pPr marL="2743200" lvl="6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7pPr>
    <a:lvl8pPr marL="3200400" lvl="7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8pPr>
    <a:lvl9pPr marL="3657600" lvl="8" indent="0" algn="l" defTabSz="914400" eaLnBrk="1" fontAlgn="base" latinLnBrk="0" hangingPunct="1"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charset="0"/>
        <a:ea typeface="宋体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3FFCD"/>
    <a:srgbClr val="FF0000"/>
    <a:srgbClr val="0000FF"/>
    <a:srgbClr val="336600"/>
    <a:srgbClr val="333300"/>
    <a:srgbClr val="666633"/>
    <a:srgbClr val="CC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-636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17412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第五级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/>
          </a:p>
        </p:txBody>
      </p:sp>
      <p:sp>
        <p:nvSpPr>
          <p:cNvPr id="18435" name="Rectangle 2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18436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 w="9525">
            <a:miter/>
          </a:ln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41985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41987" name="文本占位符 41986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/>
          </a:p>
        </p:txBody>
      </p:sp>
      <p:sp>
        <p:nvSpPr>
          <p:cNvPr id="23555" name="Rectangle 2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23556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 w="9525">
            <a:miter/>
          </a:ln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43009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43011" name="文本占位符 43010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44033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44035" name="文本占位符 44034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45057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45059" name="文本占位符 45058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46081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46083" name="文本占位符 46082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/>
          </a:p>
        </p:txBody>
      </p:sp>
      <p:sp>
        <p:nvSpPr>
          <p:cNvPr id="19459" name="Rectangle 2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19460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 w="9525">
            <a:miter/>
          </a:ln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/>
          </a:p>
        </p:txBody>
      </p:sp>
      <p:sp>
        <p:nvSpPr>
          <p:cNvPr id="20483" name="Rectangle 2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 w="9525">
            <a:miter/>
          </a:ln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/>
          </a:p>
        </p:txBody>
      </p:sp>
      <p:sp>
        <p:nvSpPr>
          <p:cNvPr id="21507" name="Rectangle 2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21508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 w="9525">
            <a:miter/>
          </a:ln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/>
          </a:p>
        </p:txBody>
      </p:sp>
      <p:sp>
        <p:nvSpPr>
          <p:cNvPr id="22531" name="Rectangle 2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22532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 w="9525">
            <a:miter/>
          </a:ln>
        </p:spPr>
        <p:txBody>
          <a:bodyPr wrap="square" lIns="91440" tIns="45720" rIns="91440" bIns="45720" anchor="t"/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39937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39939" name="文本占位符 39938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40961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40963" name="文本占位符 40962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38913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38915" name="文本占位符 38914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37889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37891" name="文本占位符 37890"/>
          <p:cNvSpPr/>
          <p:nvPr>
            <p:ph type="body" idx="1"/>
          </p:nvPr>
        </p:nvSpPr>
        <p:spPr>
          <a:ln w="9525">
            <a:miter/>
          </a:ln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" name="矩形 7"/>
          <p:cNvSpPr/>
          <p:nvPr/>
        </p:nvSpPr>
        <p:spPr>
          <a:xfrm>
            <a:off x="0" y="22225"/>
            <a:ext cx="9144000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角三角形 8"/>
          <p:cNvSpPr/>
          <p:nvPr/>
        </p:nvSpPr>
        <p:spPr>
          <a:xfrm flipH="1">
            <a:off x="5565775" y="4403725"/>
            <a:ext cx="3578225" cy="2454275"/>
          </a:xfrm>
          <a:prstGeom prst="rtTriangle">
            <a:avLst/>
          </a:prstGeom>
          <a:solidFill>
            <a:srgbClr val="00B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0" y="4451350"/>
            <a:ext cx="9144000" cy="2432050"/>
          </a:xfrm>
          <a:prstGeom prst="rtTriangle">
            <a:avLst/>
          </a:prstGeom>
          <a:solidFill>
            <a:srgbClr val="545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角三角形 10"/>
          <p:cNvSpPr/>
          <p:nvPr/>
        </p:nvSpPr>
        <p:spPr>
          <a:xfrm flipH="1">
            <a:off x="8140700" y="4395788"/>
            <a:ext cx="1003300" cy="2481263"/>
          </a:xfrm>
          <a:prstGeom prst="rtTriangle">
            <a:avLst/>
          </a:prstGeom>
          <a:solidFill>
            <a:srgbClr val="00B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直角三角形 10"/>
          <p:cNvSpPr/>
          <p:nvPr/>
        </p:nvSpPr>
        <p:spPr>
          <a:xfrm>
            <a:off x="0" y="4449763"/>
            <a:ext cx="9094788" cy="2459038"/>
          </a:xfrm>
          <a:custGeom>
            <a:avLst/>
            <a:gdLst>
              <a:gd name="connsiteX0" fmla="*/ 0 w 8375374"/>
              <a:gd name="connsiteY0" fmla="*/ 1663148 h 1663148"/>
              <a:gd name="connsiteX1" fmla="*/ 0 w 8375374"/>
              <a:gd name="connsiteY1" fmla="*/ 0 h 1663148"/>
              <a:gd name="connsiteX2" fmla="*/ 8375374 w 8375374"/>
              <a:gd name="connsiteY2" fmla="*/ 1663148 h 1663148"/>
              <a:gd name="connsiteX3" fmla="*/ 0 w 8375374"/>
              <a:gd name="connsiteY3" fmla="*/ 1663148 h 1663148"/>
              <a:gd name="connsiteX0-1" fmla="*/ 3750365 w 12125739"/>
              <a:gd name="connsiteY0-2" fmla="*/ 2458279 h 2458279"/>
              <a:gd name="connsiteX1-3" fmla="*/ 0 w 12125739"/>
              <a:gd name="connsiteY1-4" fmla="*/ 0 h 2458279"/>
              <a:gd name="connsiteX2-5" fmla="*/ 12125739 w 12125739"/>
              <a:gd name="connsiteY2-6" fmla="*/ 2458279 h 2458279"/>
              <a:gd name="connsiteX3-7" fmla="*/ 3750365 w 12125739"/>
              <a:gd name="connsiteY3-8" fmla="*/ 2458279 h 2458279"/>
              <a:gd name="connsiteX0-9" fmla="*/ 5406887 w 12125739"/>
              <a:gd name="connsiteY0-10" fmla="*/ 2445026 h 2458279"/>
              <a:gd name="connsiteX1-11" fmla="*/ 0 w 12125739"/>
              <a:gd name="connsiteY1-12" fmla="*/ 0 h 2458279"/>
              <a:gd name="connsiteX2-13" fmla="*/ 12125739 w 12125739"/>
              <a:gd name="connsiteY2-14" fmla="*/ 2458279 h 2458279"/>
              <a:gd name="connsiteX3-15" fmla="*/ 5406887 w 12125739"/>
              <a:gd name="connsiteY3-16" fmla="*/ 2445026 h 2458279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</a:cxnLst>
            <a:rect l="l" t="t" r="r" b="b"/>
            <a:pathLst>
              <a:path w="12125739" h="2458279">
                <a:moveTo>
                  <a:pt x="5406887" y="2445026"/>
                </a:moveTo>
                <a:lnTo>
                  <a:pt x="0" y="0"/>
                </a:lnTo>
                <a:lnTo>
                  <a:pt x="12125739" y="2458279"/>
                </a:lnTo>
                <a:lnTo>
                  <a:pt x="5406887" y="2445026"/>
                </a:lnTo>
                <a:close/>
              </a:path>
            </a:pathLst>
          </a:cu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直角三角形 12"/>
          <p:cNvSpPr/>
          <p:nvPr/>
        </p:nvSpPr>
        <p:spPr>
          <a:xfrm rot="10800000" flipH="1">
            <a:off x="0" y="0"/>
            <a:ext cx="2097088" cy="1020763"/>
          </a:xfrm>
          <a:prstGeom prst="rtTriangle">
            <a:avLst/>
          </a:prstGeom>
          <a:solidFill>
            <a:srgbClr val="00B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394075" y="3060700"/>
            <a:ext cx="4568825" cy="0"/>
          </a:xfrm>
          <a:prstGeom prst="line">
            <a:avLst/>
          </a:prstGeom>
          <a:ln w="38100">
            <a:solidFill>
              <a:srgbClr val="00BE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4" name="KSO_BT1"/>
          <p:cNvSpPr>
            <a:spLocks noGrp="1"/>
          </p:cNvSpPr>
          <p:nvPr>
            <p:ph type="ctrTitle"/>
          </p:nvPr>
        </p:nvSpPr>
        <p:spPr>
          <a:xfrm>
            <a:off x="2286000" y="2041525"/>
            <a:ext cx="5651500" cy="8477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 algn="r">
              <a:defRPr kern="12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www.czsx.com.cn</a:t>
            </a: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/>
          </a:p>
        </p:txBody>
      </p:sp>
      <p:sp>
        <p:nvSpPr>
          <p:cNvPr id="13318" name="KSO_BC1"/>
          <p:cNvSpPr>
            <a:spLocks noGrp="1"/>
          </p:cNvSpPr>
          <p:nvPr>
            <p:ph type="subTitle" idx="1"/>
          </p:nvPr>
        </p:nvSpPr>
        <p:spPr>
          <a:xfrm>
            <a:off x="2273300" y="3187700"/>
            <a:ext cx="5651500" cy="495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r">
              <a:buNone/>
              <a:defRPr sz="2000" kern="1200">
                <a:solidFill>
                  <a:srgbClr val="6D6D6D"/>
                </a:solidFill>
              </a:defRPr>
            </a:lvl1pPr>
            <a:lvl2pPr marL="0" lvl="1" indent="0" algn="ctr">
              <a:buNone/>
              <a:defRPr sz="2000" kern="1200">
                <a:solidFill>
                  <a:srgbClr val="6D6D6D"/>
                </a:solidFill>
              </a:defRPr>
            </a:lvl2pPr>
            <a:lvl3pPr marL="514350" lvl="2" indent="-514350" algn="ctr">
              <a:buNone/>
              <a:defRPr sz="2000" kern="1200">
                <a:solidFill>
                  <a:srgbClr val="6D6D6D"/>
                </a:solidFill>
              </a:defRPr>
            </a:lvl3pPr>
            <a:lvl4pPr marL="771525" lvl="3" indent="-771525" algn="ctr">
              <a:buNone/>
              <a:defRPr sz="2000" kern="1200">
                <a:solidFill>
                  <a:srgbClr val="6D6D6D"/>
                </a:solidFill>
              </a:defRPr>
            </a:lvl4pPr>
            <a:lvl5pPr marL="1028700" lvl="4" indent="-1028700" algn="ctr">
              <a:buNone/>
              <a:defRPr sz="2000" kern="1200">
                <a:solidFill>
                  <a:srgbClr val="6D6D6D"/>
                </a:solidFill>
              </a:defRPr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www.czsx.com.cn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3"/>
            <a:ext cx="381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501" y="1244603"/>
            <a:ext cx="3820587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www.czsx.com.cn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7" y="13763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7" y="22002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7" y="13763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7" y="22002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3D0CE79-49FB-443D-BEF8-6B709DE8FD0C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algn="ctr"/>
            <a:endParaRPr lang="en-US" altLang="zh-CN" sz="1200" dirty="0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906490-237C-474C-BA2E-D98840BC1F8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www.czsx.com.cn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www.czsx.com.cn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KSO_BT1"/>
          <p:cNvSpPr>
            <a:spLocks noGrp="1"/>
          </p:cNvSpPr>
          <p:nvPr>
            <p:ph type="title"/>
          </p:nvPr>
        </p:nvSpPr>
        <p:spPr>
          <a:xfrm>
            <a:off x="425450" y="527050"/>
            <a:ext cx="8370888" cy="7000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en-US" altLang="x-none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www.czsx.com.cn</a:t>
            </a: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/>
          </a:p>
        </p:txBody>
      </p:sp>
      <p:sp>
        <p:nvSpPr>
          <p:cNvPr id="1030" name="KSO_BC1"/>
          <p:cNvSpPr>
            <a:spLocks noGrp="1"/>
          </p:cNvSpPr>
          <p:nvPr>
            <p:ph type="body" idx="1"/>
          </p:nvPr>
        </p:nvSpPr>
        <p:spPr>
          <a:xfrm>
            <a:off x="425450" y="1373188"/>
            <a:ext cx="8251825" cy="49831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16" name="等腰三角形 15"/>
          <p:cNvSpPr/>
          <p:nvPr/>
        </p:nvSpPr>
        <p:spPr>
          <a:xfrm flipV="1">
            <a:off x="425450" y="0"/>
            <a:ext cx="649288" cy="560388"/>
          </a:xfrm>
          <a:prstGeom prst="triangle">
            <a:avLst/>
          </a:prstGeom>
          <a:solidFill>
            <a:srgbClr val="00B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rgbClr val="00BE9C"/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514350" rtl="0" eaLnBrk="1" latinLnBrk="0" hangingPunct="1">
        <a:lnSpc>
          <a:spcPct val="110000"/>
        </a:lnSpc>
        <a:spcBef>
          <a:spcPts val="1015"/>
        </a:spcBef>
        <a:spcAft>
          <a:spcPts val="0"/>
        </a:spcAft>
        <a:buClr>
          <a:schemeClr val="accent1"/>
        </a:buClr>
        <a:buSzPct val="70000"/>
        <a:buFont typeface="Wingdings 3" pitchFamily="18" charset="2"/>
        <a:buChar char=""/>
        <a:defRPr sz="2400" kern="1200" baseline="0">
          <a:solidFill>
            <a:schemeClr val="accent1"/>
          </a:solidFill>
          <a:latin typeface="+mj-ea"/>
          <a:ea typeface="+mj-ea"/>
          <a:cs typeface="+mn-cs"/>
        </a:defRPr>
      </a:lvl1pPr>
      <a:lvl2pPr marL="361950" indent="-361950" algn="just" defTabSz="514350" rtl="0" eaLnBrk="1" latinLnBrk="0" hangingPunct="1">
        <a:lnSpc>
          <a:spcPct val="130000"/>
        </a:lnSpc>
        <a:spcBef>
          <a:spcPts val="0"/>
        </a:spcBef>
        <a:spcAft>
          <a:spcPts val="34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16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emf"/><Relationship Id="rId2" Type="http://schemas.openxmlformats.org/officeDocument/2006/relationships/oleObject" Target="../embeddings/oleObject5.bin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1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oleObject" Target="../embeddings/oleObject4.bin"/><Relationship Id="rId2" Type="http://schemas.openxmlformats.org/officeDocument/2006/relationships/image" Target="../media/image10.wmf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12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9709" name="WordArt 13"/>
          <p:cNvSpPr>
            <a:spLocks noChangeArrowheads="1" noChangeShapeType="1" noTextEdit="1"/>
          </p:cNvSpPr>
          <p:nvPr/>
        </p:nvSpPr>
        <p:spPr bwMode="auto">
          <a:xfrm>
            <a:off x="914400" y="1776549"/>
            <a:ext cx="7576457" cy="1700416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49931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0" cap="none" spc="0" normalizeH="0" baseline="0" noProof="0" dirty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角的和差</a:t>
            </a:r>
          </a:p>
        </p:txBody>
      </p:sp>
      <p:pic>
        <p:nvPicPr>
          <p:cNvPr id="2052" name="Picture 14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053" name="Text Box 15"/>
          <p:cNvSpPr txBox="1"/>
          <p:nvPr/>
        </p:nvSpPr>
        <p:spPr>
          <a:xfrm>
            <a:off x="1676400" y="5486400"/>
            <a:ext cx="62484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1267" name="Rectangle 14"/>
          <p:cNvSpPr/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spcBef>
                <a:spcPct val="50000"/>
              </a:spcBef>
              <a:buNone/>
            </a:pPr>
            <a:r>
              <a:rPr lang="en-US" altLang="zh-CN" sz="1800">
                <a:solidFill>
                  <a:srgbClr val="FF0066"/>
                </a:solidFill>
              </a:rPr>
              <a:t>    </a:t>
            </a:r>
            <a:endParaRPr lang="en-US" altLang="zh-CN" sz="180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None/>
            </a:pPr>
            <a:r>
              <a:rPr lang="en-US" altLang="zh-CN" sz="1800">
                <a:solidFill>
                  <a:srgbClr val="FF0066"/>
                </a:solidFill>
              </a:rPr>
              <a:t>   </a:t>
            </a:r>
            <a:r>
              <a:rPr lang="zh-CN" altLang="en-US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如图</a:t>
            </a:r>
            <a:r>
              <a:rPr lang="en-US" altLang="zh-CN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,OB</a:t>
            </a:r>
            <a:r>
              <a:rPr lang="zh-CN" altLang="en-US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是∠</a:t>
            </a:r>
            <a:r>
              <a:rPr lang="en-US" altLang="zh-CN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AOC</a:t>
            </a:r>
            <a:r>
              <a:rPr lang="zh-CN" altLang="en-US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的平分线</a:t>
            </a:r>
            <a:r>
              <a:rPr lang="en-US" altLang="zh-CN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,OD</a:t>
            </a:r>
            <a:r>
              <a:rPr lang="zh-CN" altLang="en-US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是∠</a:t>
            </a:r>
            <a:r>
              <a:rPr lang="en-US" altLang="zh-CN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COE</a:t>
            </a:r>
            <a:r>
              <a:rPr lang="zh-CN" altLang="en-US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平分线。</a:t>
            </a:r>
            <a:endParaRPr lang="zh-CN" altLang="en-US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1266" name="Group 35"/>
          <p:cNvGrpSpPr/>
          <p:nvPr/>
        </p:nvGrpSpPr>
        <p:grpSpPr>
          <a:xfrm>
            <a:off x="1466850" y="1701800"/>
            <a:ext cx="5238750" cy="3098800"/>
            <a:chOff x="480" y="864"/>
            <a:chExt cx="3300" cy="1952"/>
          </a:xfrm>
        </p:grpSpPr>
        <p:sp>
          <p:nvSpPr>
            <p:cNvPr id="11272" name="Text Box 8"/>
            <p:cNvSpPr txBox="1"/>
            <p:nvPr/>
          </p:nvSpPr>
          <p:spPr>
            <a:xfrm>
              <a:off x="1684" y="2412"/>
              <a:ext cx="340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Arial" charset="0"/>
                  <a:ea typeface="宋体" pitchFamily="2" charset="-122"/>
                </a:rPr>
                <a:t>O</a:t>
              </a:r>
              <a:endParaRPr lang="en-US" altLang="zh-CN" sz="3600" b="1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73" name="Line 3"/>
            <p:cNvSpPr/>
            <p:nvPr/>
          </p:nvSpPr>
          <p:spPr>
            <a:xfrm>
              <a:off x="816" y="1776"/>
              <a:ext cx="1156" cy="69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4" name="Line 4"/>
            <p:cNvSpPr/>
            <p:nvPr/>
          </p:nvSpPr>
          <p:spPr>
            <a:xfrm flipV="1">
              <a:off x="1972" y="2448"/>
              <a:ext cx="1436" cy="1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5" name="Line 5"/>
            <p:cNvSpPr/>
            <p:nvPr/>
          </p:nvSpPr>
          <p:spPr>
            <a:xfrm flipV="1">
              <a:off x="1972" y="1200"/>
              <a:ext cx="236" cy="126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6" name="Line 6"/>
            <p:cNvSpPr/>
            <p:nvPr/>
          </p:nvSpPr>
          <p:spPr>
            <a:xfrm flipV="1">
              <a:off x="1968" y="1584"/>
              <a:ext cx="1104" cy="86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7" name="Line 7"/>
            <p:cNvSpPr/>
            <p:nvPr/>
          </p:nvSpPr>
          <p:spPr>
            <a:xfrm flipH="1" flipV="1">
              <a:off x="1440" y="1296"/>
              <a:ext cx="532" cy="1170"/>
            </a:xfrm>
            <a:prstGeom prst="line">
              <a:avLst/>
            </a:prstGeom>
            <a:ln w="38100" cap="flat" cmpd="sng">
              <a:solidFill>
                <a:srgbClr val="CC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8" name="Text Box 9"/>
            <p:cNvSpPr txBox="1"/>
            <p:nvPr/>
          </p:nvSpPr>
          <p:spPr>
            <a:xfrm>
              <a:off x="3456" y="2208"/>
              <a:ext cx="324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Arial" charset="0"/>
                  <a:ea typeface="宋体" pitchFamily="2" charset="-122"/>
                </a:rPr>
                <a:t>A</a:t>
              </a:r>
              <a:endParaRPr lang="en-US" altLang="zh-CN" sz="3600" b="1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79" name="Text Box 10"/>
            <p:cNvSpPr txBox="1"/>
            <p:nvPr/>
          </p:nvSpPr>
          <p:spPr>
            <a:xfrm>
              <a:off x="3024" y="1248"/>
              <a:ext cx="324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Arial" charset="0"/>
                  <a:ea typeface="宋体" pitchFamily="2" charset="-122"/>
                </a:rPr>
                <a:t>B</a:t>
              </a:r>
              <a:endParaRPr lang="en-US" altLang="zh-CN" sz="3600" b="1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80" name="Text Box 11"/>
            <p:cNvSpPr txBox="1"/>
            <p:nvPr/>
          </p:nvSpPr>
          <p:spPr>
            <a:xfrm>
              <a:off x="2083" y="864"/>
              <a:ext cx="324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Arial" charset="0"/>
                  <a:ea typeface="宋体" pitchFamily="2" charset="-122"/>
                </a:rPr>
                <a:t>C</a:t>
              </a:r>
              <a:endParaRPr lang="en-US" altLang="zh-CN" sz="3600" b="1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81" name="Text Box 12"/>
            <p:cNvSpPr txBox="1"/>
            <p:nvPr/>
          </p:nvSpPr>
          <p:spPr>
            <a:xfrm>
              <a:off x="1134" y="958"/>
              <a:ext cx="325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Arial" charset="0"/>
                  <a:ea typeface="宋体" pitchFamily="2" charset="-122"/>
                </a:rPr>
                <a:t>D</a:t>
              </a:r>
              <a:endParaRPr lang="en-US" altLang="zh-CN" sz="3600" b="1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1282" name="Text Box 13"/>
            <p:cNvSpPr txBox="1"/>
            <p:nvPr/>
          </p:nvSpPr>
          <p:spPr>
            <a:xfrm>
              <a:off x="480" y="1392"/>
              <a:ext cx="308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Arial" charset="0"/>
                  <a:ea typeface="宋体" pitchFamily="2" charset="-122"/>
                </a:rPr>
                <a:t>E</a:t>
              </a:r>
              <a:endParaRPr lang="en-US" altLang="zh-CN" sz="3600" b="1"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11268" name="Rectangle 20"/>
          <p:cNvSpPr/>
          <p:nvPr/>
        </p:nvSpPr>
        <p:spPr>
          <a:xfrm>
            <a:off x="533400" y="5054600"/>
            <a:ext cx="8035925" cy="11176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如果∠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AOC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＝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80°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COE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＝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70°,</a:t>
            </a:r>
            <a:endParaRPr lang="en-US" altLang="zh-CN" sz="32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则∠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DOB=______.</a:t>
            </a:r>
            <a:endParaRPr lang="en-US" altLang="zh-CN" sz="32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1269" name="Picture 26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1270" name="Picture 27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-12700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7919" name="Rectangle 31"/>
          <p:cNvSpPr/>
          <p:nvPr/>
        </p:nvSpPr>
        <p:spPr>
          <a:xfrm>
            <a:off x="2514600" y="5592763"/>
            <a:ext cx="152400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75°</a:t>
            </a:r>
            <a:endParaRPr lang="en-US" altLang="zh-CN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457200" y="333375"/>
            <a:ext cx="8686800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变式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: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已知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O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为直线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AB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上一点，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OE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平分∠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AOC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</a:t>
            </a:r>
            <a:endParaRPr lang="zh-CN" altLang="en-US" sz="32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OF</a:t>
            </a:r>
            <a:r>
              <a:rPr lang="zh-CN" altLang="zh-CN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平分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COB,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则∠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EOF=______</a:t>
            </a:r>
            <a:endParaRPr lang="en-US" altLang="zh-CN" sz="32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2291" name="Group 3"/>
          <p:cNvGrpSpPr/>
          <p:nvPr/>
        </p:nvGrpSpPr>
        <p:grpSpPr>
          <a:xfrm>
            <a:off x="1676400" y="1600200"/>
            <a:ext cx="4267200" cy="2257425"/>
            <a:chOff x="1488" y="864"/>
            <a:chExt cx="2972" cy="1422"/>
          </a:xfrm>
        </p:grpSpPr>
        <p:sp>
          <p:nvSpPr>
            <p:cNvPr id="12295" name="Line 4"/>
            <p:cNvSpPr/>
            <p:nvPr/>
          </p:nvSpPr>
          <p:spPr>
            <a:xfrm flipV="1">
              <a:off x="1746" y="1996"/>
              <a:ext cx="2334" cy="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6" name="Text Box 5"/>
            <p:cNvSpPr txBox="1"/>
            <p:nvPr/>
          </p:nvSpPr>
          <p:spPr>
            <a:xfrm>
              <a:off x="1488" y="1824"/>
              <a:ext cx="258" cy="288"/>
            </a:xfrm>
            <a:prstGeom prst="rect">
              <a:avLst/>
            </a:prstGeom>
            <a:noFill/>
            <a:ln w="38100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2297" name="Text Box 6"/>
            <p:cNvSpPr txBox="1"/>
            <p:nvPr/>
          </p:nvSpPr>
          <p:spPr>
            <a:xfrm>
              <a:off x="4128" y="1776"/>
              <a:ext cx="332" cy="288"/>
            </a:xfrm>
            <a:prstGeom prst="rect">
              <a:avLst/>
            </a:prstGeom>
            <a:noFill/>
            <a:ln w="38100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2298" name="Text Box 7"/>
            <p:cNvSpPr txBox="1"/>
            <p:nvPr/>
          </p:nvSpPr>
          <p:spPr>
            <a:xfrm>
              <a:off x="1632" y="1200"/>
              <a:ext cx="206" cy="288"/>
            </a:xfrm>
            <a:prstGeom prst="rect">
              <a:avLst/>
            </a:prstGeom>
            <a:noFill/>
            <a:ln w="38100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E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2299" name="Text Box 8"/>
            <p:cNvSpPr txBox="1"/>
            <p:nvPr/>
          </p:nvSpPr>
          <p:spPr>
            <a:xfrm>
              <a:off x="2208" y="864"/>
              <a:ext cx="245" cy="288"/>
            </a:xfrm>
            <a:prstGeom prst="rect">
              <a:avLst/>
            </a:prstGeom>
            <a:noFill/>
            <a:ln w="38100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2300" name="Text Box 9"/>
            <p:cNvSpPr txBox="1"/>
            <p:nvPr/>
          </p:nvSpPr>
          <p:spPr>
            <a:xfrm>
              <a:off x="3552" y="864"/>
              <a:ext cx="332" cy="288"/>
            </a:xfrm>
            <a:prstGeom prst="rect">
              <a:avLst/>
            </a:prstGeom>
            <a:noFill/>
            <a:ln w="38100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F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2301" name="Text Box 10"/>
            <p:cNvSpPr txBox="1"/>
            <p:nvPr/>
          </p:nvSpPr>
          <p:spPr>
            <a:xfrm>
              <a:off x="2632" y="1998"/>
              <a:ext cx="477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2302" name="Line 11"/>
            <p:cNvSpPr/>
            <p:nvPr/>
          </p:nvSpPr>
          <p:spPr>
            <a:xfrm flipH="1" flipV="1">
              <a:off x="2339" y="1107"/>
              <a:ext cx="546" cy="889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3" name="Line 12"/>
            <p:cNvSpPr/>
            <p:nvPr/>
          </p:nvSpPr>
          <p:spPr>
            <a:xfrm flipH="1" flipV="1">
              <a:off x="1872" y="1470"/>
              <a:ext cx="1008" cy="52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4" name="Line 13"/>
            <p:cNvSpPr/>
            <p:nvPr/>
          </p:nvSpPr>
          <p:spPr>
            <a:xfrm flipV="1">
              <a:off x="2885" y="1104"/>
              <a:ext cx="619" cy="89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pic>
        <p:nvPicPr>
          <p:cNvPr id="12292" name="Picture 14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-12700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graphicFrame>
        <p:nvGraphicFramePr>
          <p:cNvPr id="105487" name="Object 15"/>
          <p:cNvGraphicFramePr>
            <a:graphicFrameLocks noChangeAspect="1"/>
          </p:cNvGraphicFramePr>
          <p:nvPr/>
        </p:nvGraphicFramePr>
        <p:xfrm>
          <a:off x="1066800" y="4038600"/>
          <a:ext cx="61722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2" imgW="4864100" imgH="2222500" progId="Equation.3">
                  <p:embed/>
                </p:oleObj>
              </mc:Choice>
              <mc:Fallback>
                <p:oleObj name="" r:id="rId2" imgW="4864100" imgH="22225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0000FF"/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1066800" y="4038600"/>
                        <a:ext cx="6172200" cy="2743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488" name="Text Box 16"/>
          <p:cNvSpPr txBox="1"/>
          <p:nvPr/>
        </p:nvSpPr>
        <p:spPr>
          <a:xfrm>
            <a:off x="5181600" y="1066800"/>
            <a:ext cx="17526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90°</a:t>
            </a:r>
            <a:endParaRPr lang="en-US" altLang="zh-CN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4"/>
          <p:cNvSpPr txBox="1"/>
          <p:nvPr/>
        </p:nvSpPr>
        <p:spPr>
          <a:xfrm>
            <a:off x="685800" y="1066800"/>
            <a:ext cx="81534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利用一副三角板，你能画出哪些度数的角？</a:t>
            </a:r>
            <a:endParaRPr lang="zh-CN" altLang="en-US" sz="3200" b="1" dirty="0">
              <a:solidFill>
                <a:srgbClr val="0000FF"/>
              </a:solidFill>
              <a:latin typeface="Arial" charset="0"/>
              <a:ea typeface="黑体" pitchFamily="2" charset="-122"/>
            </a:endParaRPr>
          </a:p>
        </p:txBody>
      </p:sp>
      <p:grpSp>
        <p:nvGrpSpPr>
          <p:cNvPr id="13315" name="Group 5"/>
          <p:cNvGrpSpPr/>
          <p:nvPr/>
        </p:nvGrpSpPr>
        <p:grpSpPr>
          <a:xfrm rot="3440620">
            <a:off x="722313" y="2097088"/>
            <a:ext cx="3548062" cy="2859087"/>
            <a:chOff x="261" y="1296"/>
            <a:chExt cx="2235" cy="1801"/>
          </a:xfrm>
        </p:grpSpPr>
        <p:sp>
          <p:nvSpPr>
            <p:cNvPr id="13539" name="Freeform 6"/>
            <p:cNvSpPr/>
            <p:nvPr/>
          </p:nvSpPr>
          <p:spPr>
            <a:xfrm rot="-8845963">
              <a:off x="384" y="1296"/>
              <a:ext cx="2112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44"/>
                </a:cxn>
                <a:cxn ang="0">
                  <a:pos x="2112" y="0"/>
                </a:cxn>
                <a:cxn ang="0">
                  <a:pos x="0" y="0"/>
                </a:cxn>
              </a:cxnLst>
              <a:pathLst>
                <a:path w="2112" h="1344">
                  <a:moveTo>
                    <a:pt x="0" y="0"/>
                  </a:moveTo>
                  <a:lnTo>
                    <a:pt x="0" y="1344"/>
                  </a:lnTo>
                  <a:lnTo>
                    <a:pt x="2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F2FF">
                <a:alpha val="50195"/>
              </a:srgbClr>
            </a:solidFill>
            <a:ln w="19050" cap="flat" cmpd="sng">
              <a:solidFill>
                <a:srgbClr val="003366">
                  <a:alpha val="10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3540" name="Group 7"/>
            <p:cNvGrpSpPr/>
            <p:nvPr/>
          </p:nvGrpSpPr>
          <p:grpSpPr>
            <a:xfrm rot="7354037">
              <a:off x="1658" y="2449"/>
              <a:ext cx="1104" cy="192"/>
              <a:chOff x="192" y="1824"/>
              <a:chExt cx="1104" cy="192"/>
            </a:xfrm>
          </p:grpSpPr>
          <p:grpSp>
            <p:nvGrpSpPr>
              <p:cNvPr id="13742" name="Group 8"/>
              <p:cNvGrpSpPr/>
              <p:nvPr/>
            </p:nvGrpSpPr>
            <p:grpSpPr>
              <a:xfrm>
                <a:off x="240" y="1824"/>
                <a:ext cx="952" cy="48"/>
                <a:chOff x="240" y="2208"/>
                <a:chExt cx="952" cy="29"/>
              </a:xfrm>
            </p:grpSpPr>
            <p:sp>
              <p:nvSpPr>
                <p:cNvPr id="13744" name="Line 9"/>
                <p:cNvSpPr>
                  <a:spLocks noChangeAspect="1"/>
                </p:cNvSpPr>
                <p:nvPr/>
              </p:nvSpPr>
              <p:spPr>
                <a:xfrm>
                  <a:off x="240" y="2208"/>
                  <a:ext cx="0" cy="26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45" name="Line 10"/>
                <p:cNvSpPr>
                  <a:spLocks noChangeAspect="1"/>
                </p:cNvSpPr>
                <p:nvPr/>
              </p:nvSpPr>
              <p:spPr>
                <a:xfrm>
                  <a:off x="256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46" name="Line 11"/>
                <p:cNvSpPr>
                  <a:spLocks noChangeAspect="1"/>
                </p:cNvSpPr>
                <p:nvPr/>
              </p:nvSpPr>
              <p:spPr>
                <a:xfrm>
                  <a:off x="273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47" name="Line 12"/>
                <p:cNvSpPr>
                  <a:spLocks noChangeAspect="1"/>
                </p:cNvSpPr>
                <p:nvPr/>
              </p:nvSpPr>
              <p:spPr>
                <a:xfrm>
                  <a:off x="289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48" name="Line 13"/>
                <p:cNvSpPr>
                  <a:spLocks noChangeAspect="1"/>
                </p:cNvSpPr>
                <p:nvPr/>
              </p:nvSpPr>
              <p:spPr>
                <a:xfrm>
                  <a:off x="306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49" name="Line 14"/>
                <p:cNvSpPr>
                  <a:spLocks noChangeAspect="1"/>
                </p:cNvSpPr>
                <p:nvPr/>
              </p:nvSpPr>
              <p:spPr>
                <a:xfrm>
                  <a:off x="322" y="2208"/>
                  <a:ext cx="0" cy="2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0" name="Line 15"/>
                <p:cNvSpPr>
                  <a:spLocks noChangeAspect="1"/>
                </p:cNvSpPr>
                <p:nvPr/>
              </p:nvSpPr>
              <p:spPr>
                <a:xfrm>
                  <a:off x="339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1" name="Line 16"/>
                <p:cNvSpPr>
                  <a:spLocks noChangeAspect="1"/>
                </p:cNvSpPr>
                <p:nvPr/>
              </p:nvSpPr>
              <p:spPr>
                <a:xfrm>
                  <a:off x="355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2" name="Line 17"/>
                <p:cNvSpPr>
                  <a:spLocks noChangeAspect="1"/>
                </p:cNvSpPr>
                <p:nvPr/>
              </p:nvSpPr>
              <p:spPr>
                <a:xfrm>
                  <a:off x="371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3" name="Line 18"/>
                <p:cNvSpPr>
                  <a:spLocks noChangeAspect="1"/>
                </p:cNvSpPr>
                <p:nvPr/>
              </p:nvSpPr>
              <p:spPr>
                <a:xfrm>
                  <a:off x="388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4" name="Line 19"/>
                <p:cNvSpPr>
                  <a:spLocks noChangeAspect="1"/>
                </p:cNvSpPr>
                <p:nvPr/>
              </p:nvSpPr>
              <p:spPr>
                <a:xfrm>
                  <a:off x="404" y="2208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5" name="Line 20"/>
                <p:cNvSpPr>
                  <a:spLocks noChangeAspect="1"/>
                </p:cNvSpPr>
                <p:nvPr/>
              </p:nvSpPr>
              <p:spPr>
                <a:xfrm>
                  <a:off x="421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6" name="Line 21"/>
                <p:cNvSpPr>
                  <a:spLocks noChangeAspect="1"/>
                </p:cNvSpPr>
                <p:nvPr/>
              </p:nvSpPr>
              <p:spPr>
                <a:xfrm>
                  <a:off x="437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7" name="Line 22"/>
                <p:cNvSpPr>
                  <a:spLocks noChangeAspect="1"/>
                </p:cNvSpPr>
                <p:nvPr/>
              </p:nvSpPr>
              <p:spPr>
                <a:xfrm>
                  <a:off x="453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8" name="Line 23"/>
                <p:cNvSpPr>
                  <a:spLocks noChangeAspect="1"/>
                </p:cNvSpPr>
                <p:nvPr/>
              </p:nvSpPr>
              <p:spPr>
                <a:xfrm>
                  <a:off x="470" y="2208"/>
                  <a:ext cx="0" cy="2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59" name="Line 24"/>
                <p:cNvSpPr>
                  <a:spLocks noChangeAspect="1"/>
                </p:cNvSpPr>
                <p:nvPr/>
              </p:nvSpPr>
              <p:spPr>
                <a:xfrm>
                  <a:off x="486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0" name="Line 25"/>
                <p:cNvSpPr>
                  <a:spLocks noChangeAspect="1"/>
                </p:cNvSpPr>
                <p:nvPr/>
              </p:nvSpPr>
              <p:spPr>
                <a:xfrm>
                  <a:off x="503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1" name="Line 26"/>
                <p:cNvSpPr>
                  <a:spLocks noChangeAspect="1"/>
                </p:cNvSpPr>
                <p:nvPr/>
              </p:nvSpPr>
              <p:spPr>
                <a:xfrm>
                  <a:off x="519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2" name="Line 27"/>
                <p:cNvSpPr>
                  <a:spLocks noChangeAspect="1"/>
                </p:cNvSpPr>
                <p:nvPr/>
              </p:nvSpPr>
              <p:spPr>
                <a:xfrm>
                  <a:off x="536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3" name="Line 28"/>
                <p:cNvSpPr>
                  <a:spLocks noChangeAspect="1"/>
                </p:cNvSpPr>
                <p:nvPr/>
              </p:nvSpPr>
              <p:spPr>
                <a:xfrm>
                  <a:off x="552" y="2208"/>
                  <a:ext cx="0" cy="2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4" name="Line 29"/>
                <p:cNvSpPr>
                  <a:spLocks noChangeAspect="1"/>
                </p:cNvSpPr>
                <p:nvPr/>
              </p:nvSpPr>
              <p:spPr>
                <a:xfrm>
                  <a:off x="568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5" name="Line 30"/>
                <p:cNvSpPr>
                  <a:spLocks noChangeAspect="1"/>
                </p:cNvSpPr>
                <p:nvPr/>
              </p:nvSpPr>
              <p:spPr>
                <a:xfrm>
                  <a:off x="585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6" name="Line 31"/>
                <p:cNvSpPr>
                  <a:spLocks noChangeAspect="1"/>
                </p:cNvSpPr>
                <p:nvPr/>
              </p:nvSpPr>
              <p:spPr>
                <a:xfrm>
                  <a:off x="601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7" name="Line 32"/>
                <p:cNvSpPr>
                  <a:spLocks noChangeAspect="1"/>
                </p:cNvSpPr>
                <p:nvPr/>
              </p:nvSpPr>
              <p:spPr>
                <a:xfrm>
                  <a:off x="618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8" name="Line 33"/>
                <p:cNvSpPr>
                  <a:spLocks noChangeAspect="1"/>
                </p:cNvSpPr>
                <p:nvPr/>
              </p:nvSpPr>
              <p:spPr>
                <a:xfrm>
                  <a:off x="634" y="2208"/>
                  <a:ext cx="0" cy="2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69" name="Line 34"/>
                <p:cNvSpPr>
                  <a:spLocks noChangeAspect="1"/>
                </p:cNvSpPr>
                <p:nvPr/>
              </p:nvSpPr>
              <p:spPr>
                <a:xfrm>
                  <a:off x="650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0" name="Line 35"/>
                <p:cNvSpPr>
                  <a:spLocks noChangeAspect="1"/>
                </p:cNvSpPr>
                <p:nvPr/>
              </p:nvSpPr>
              <p:spPr>
                <a:xfrm>
                  <a:off x="667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1" name="Line 36"/>
                <p:cNvSpPr>
                  <a:spLocks noChangeAspect="1"/>
                </p:cNvSpPr>
                <p:nvPr/>
              </p:nvSpPr>
              <p:spPr>
                <a:xfrm>
                  <a:off x="683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2" name="Line 37"/>
                <p:cNvSpPr>
                  <a:spLocks noChangeAspect="1"/>
                </p:cNvSpPr>
                <p:nvPr/>
              </p:nvSpPr>
              <p:spPr>
                <a:xfrm>
                  <a:off x="700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3" name="Line 38"/>
                <p:cNvSpPr>
                  <a:spLocks noChangeAspect="1"/>
                </p:cNvSpPr>
                <p:nvPr/>
              </p:nvSpPr>
              <p:spPr>
                <a:xfrm>
                  <a:off x="716" y="2208"/>
                  <a:ext cx="0" cy="2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4" name="Line 39"/>
                <p:cNvSpPr>
                  <a:spLocks noChangeAspect="1"/>
                </p:cNvSpPr>
                <p:nvPr/>
              </p:nvSpPr>
              <p:spPr>
                <a:xfrm>
                  <a:off x="733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5" name="Line 40"/>
                <p:cNvSpPr>
                  <a:spLocks noChangeAspect="1"/>
                </p:cNvSpPr>
                <p:nvPr/>
              </p:nvSpPr>
              <p:spPr>
                <a:xfrm>
                  <a:off x="749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6" name="Line 41"/>
                <p:cNvSpPr>
                  <a:spLocks noChangeAspect="1"/>
                </p:cNvSpPr>
                <p:nvPr/>
              </p:nvSpPr>
              <p:spPr>
                <a:xfrm>
                  <a:off x="765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7" name="Line 42"/>
                <p:cNvSpPr>
                  <a:spLocks noChangeAspect="1"/>
                </p:cNvSpPr>
                <p:nvPr/>
              </p:nvSpPr>
              <p:spPr>
                <a:xfrm>
                  <a:off x="782" y="2208"/>
                  <a:ext cx="0" cy="2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8" name="Line 43"/>
                <p:cNvSpPr>
                  <a:spLocks noChangeAspect="1"/>
                </p:cNvSpPr>
                <p:nvPr/>
              </p:nvSpPr>
              <p:spPr>
                <a:xfrm>
                  <a:off x="798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79" name="Line 44"/>
                <p:cNvSpPr>
                  <a:spLocks noChangeAspect="1"/>
                </p:cNvSpPr>
                <p:nvPr/>
              </p:nvSpPr>
              <p:spPr>
                <a:xfrm>
                  <a:off x="815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0" name="Line 45"/>
                <p:cNvSpPr>
                  <a:spLocks noChangeAspect="1"/>
                </p:cNvSpPr>
                <p:nvPr/>
              </p:nvSpPr>
              <p:spPr>
                <a:xfrm>
                  <a:off x="831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1" name="Line 46"/>
                <p:cNvSpPr>
                  <a:spLocks noChangeAspect="1"/>
                </p:cNvSpPr>
                <p:nvPr/>
              </p:nvSpPr>
              <p:spPr>
                <a:xfrm>
                  <a:off x="848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2" name="Line 47"/>
                <p:cNvSpPr>
                  <a:spLocks noChangeAspect="1"/>
                </p:cNvSpPr>
                <p:nvPr/>
              </p:nvSpPr>
              <p:spPr>
                <a:xfrm>
                  <a:off x="864" y="2208"/>
                  <a:ext cx="0" cy="2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3" name="Line 48"/>
                <p:cNvSpPr>
                  <a:spLocks noChangeAspect="1"/>
                </p:cNvSpPr>
                <p:nvPr/>
              </p:nvSpPr>
              <p:spPr>
                <a:xfrm>
                  <a:off x="880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4" name="Line 49"/>
                <p:cNvSpPr>
                  <a:spLocks noChangeAspect="1"/>
                </p:cNvSpPr>
                <p:nvPr/>
              </p:nvSpPr>
              <p:spPr>
                <a:xfrm>
                  <a:off x="897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5" name="Line 50"/>
                <p:cNvSpPr>
                  <a:spLocks noChangeAspect="1"/>
                </p:cNvSpPr>
                <p:nvPr/>
              </p:nvSpPr>
              <p:spPr>
                <a:xfrm>
                  <a:off x="913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6" name="Line 51"/>
                <p:cNvSpPr>
                  <a:spLocks noChangeAspect="1"/>
                </p:cNvSpPr>
                <p:nvPr/>
              </p:nvSpPr>
              <p:spPr>
                <a:xfrm>
                  <a:off x="930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7" name="Line 52"/>
                <p:cNvSpPr>
                  <a:spLocks noChangeAspect="1"/>
                </p:cNvSpPr>
                <p:nvPr/>
              </p:nvSpPr>
              <p:spPr>
                <a:xfrm>
                  <a:off x="946" y="2208"/>
                  <a:ext cx="0" cy="2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8" name="Line 53"/>
                <p:cNvSpPr>
                  <a:spLocks noChangeAspect="1"/>
                </p:cNvSpPr>
                <p:nvPr/>
              </p:nvSpPr>
              <p:spPr>
                <a:xfrm>
                  <a:off x="962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89" name="Line 54"/>
                <p:cNvSpPr>
                  <a:spLocks noChangeAspect="1"/>
                </p:cNvSpPr>
                <p:nvPr/>
              </p:nvSpPr>
              <p:spPr>
                <a:xfrm>
                  <a:off x="979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0" name="Line 55"/>
                <p:cNvSpPr>
                  <a:spLocks noChangeAspect="1"/>
                </p:cNvSpPr>
                <p:nvPr/>
              </p:nvSpPr>
              <p:spPr>
                <a:xfrm>
                  <a:off x="995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1" name="Line 56"/>
                <p:cNvSpPr>
                  <a:spLocks noChangeAspect="1"/>
                </p:cNvSpPr>
                <p:nvPr/>
              </p:nvSpPr>
              <p:spPr>
                <a:xfrm>
                  <a:off x="1012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2" name="Line 57"/>
                <p:cNvSpPr>
                  <a:spLocks noChangeAspect="1"/>
                </p:cNvSpPr>
                <p:nvPr/>
              </p:nvSpPr>
              <p:spPr>
                <a:xfrm>
                  <a:off x="1028" y="2208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3" name="Line 58"/>
                <p:cNvSpPr>
                  <a:spLocks noChangeAspect="1"/>
                </p:cNvSpPr>
                <p:nvPr/>
              </p:nvSpPr>
              <p:spPr>
                <a:xfrm>
                  <a:off x="1045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4" name="Line 59"/>
                <p:cNvSpPr>
                  <a:spLocks noChangeAspect="1"/>
                </p:cNvSpPr>
                <p:nvPr/>
              </p:nvSpPr>
              <p:spPr>
                <a:xfrm>
                  <a:off x="1061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5" name="Line 60"/>
                <p:cNvSpPr>
                  <a:spLocks noChangeAspect="1"/>
                </p:cNvSpPr>
                <p:nvPr/>
              </p:nvSpPr>
              <p:spPr>
                <a:xfrm>
                  <a:off x="1077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6" name="Line 61"/>
                <p:cNvSpPr>
                  <a:spLocks noChangeAspect="1"/>
                </p:cNvSpPr>
                <p:nvPr/>
              </p:nvSpPr>
              <p:spPr>
                <a:xfrm>
                  <a:off x="1094" y="2208"/>
                  <a:ext cx="0" cy="2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7" name="Line 62"/>
                <p:cNvSpPr>
                  <a:spLocks noChangeAspect="1"/>
                </p:cNvSpPr>
                <p:nvPr/>
              </p:nvSpPr>
              <p:spPr>
                <a:xfrm>
                  <a:off x="1110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8" name="Line 63"/>
                <p:cNvSpPr>
                  <a:spLocks noChangeAspect="1"/>
                </p:cNvSpPr>
                <p:nvPr/>
              </p:nvSpPr>
              <p:spPr>
                <a:xfrm>
                  <a:off x="1127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799" name="Line 64"/>
                <p:cNvSpPr>
                  <a:spLocks noChangeAspect="1"/>
                </p:cNvSpPr>
                <p:nvPr/>
              </p:nvSpPr>
              <p:spPr>
                <a:xfrm>
                  <a:off x="1143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800" name="Line 65"/>
                <p:cNvSpPr>
                  <a:spLocks noChangeAspect="1"/>
                </p:cNvSpPr>
                <p:nvPr/>
              </p:nvSpPr>
              <p:spPr>
                <a:xfrm>
                  <a:off x="1159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801" name="Line 66"/>
                <p:cNvSpPr>
                  <a:spLocks noChangeAspect="1"/>
                </p:cNvSpPr>
                <p:nvPr/>
              </p:nvSpPr>
              <p:spPr>
                <a:xfrm>
                  <a:off x="1176" y="2208"/>
                  <a:ext cx="0" cy="2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802" name="Line 67"/>
                <p:cNvSpPr>
                  <a:spLocks noChangeAspect="1"/>
                </p:cNvSpPr>
                <p:nvPr/>
              </p:nvSpPr>
              <p:spPr>
                <a:xfrm>
                  <a:off x="1192" y="2208"/>
                  <a:ext cx="0" cy="14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51268" name="Rectangle 68"/>
              <p:cNvSpPr>
                <a:spLocks noChangeArrowheads="1"/>
              </p:cNvSpPr>
              <p:nvPr/>
            </p:nvSpPr>
            <p:spPr bwMode="auto">
              <a:xfrm>
                <a:off x="194" y="1864"/>
                <a:ext cx="110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DF2FF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9CC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04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宋体" pitchFamily="2" charset="-122"/>
                    <a:cs typeface="+mn-cs"/>
                  </a:rPr>
                  <a:t>0     1      2     3      4      5</a:t>
                </a: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4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</p:grpSp>
        <p:grpSp>
          <p:nvGrpSpPr>
            <p:cNvPr id="13541" name="Group 69"/>
            <p:cNvGrpSpPr/>
            <p:nvPr/>
          </p:nvGrpSpPr>
          <p:grpSpPr>
            <a:xfrm rot="-8845963">
              <a:off x="261" y="2385"/>
              <a:ext cx="1828" cy="180"/>
              <a:chOff x="-48" y="3324"/>
              <a:chExt cx="1828" cy="180"/>
            </a:xfrm>
          </p:grpSpPr>
          <p:grpSp>
            <p:nvGrpSpPr>
              <p:cNvPr id="13643" name="Group 70"/>
              <p:cNvGrpSpPr/>
              <p:nvPr/>
            </p:nvGrpSpPr>
            <p:grpSpPr>
              <a:xfrm>
                <a:off x="24" y="3324"/>
                <a:ext cx="1560" cy="36"/>
                <a:chOff x="288" y="3658"/>
                <a:chExt cx="4560" cy="86"/>
              </a:xfrm>
            </p:grpSpPr>
            <p:grpSp>
              <p:nvGrpSpPr>
                <p:cNvPr id="13645" name="Group 71"/>
                <p:cNvGrpSpPr/>
                <p:nvPr/>
              </p:nvGrpSpPr>
              <p:grpSpPr>
                <a:xfrm>
                  <a:off x="288" y="3658"/>
                  <a:ext cx="4464" cy="86"/>
                  <a:chOff x="288" y="3658"/>
                  <a:chExt cx="4464" cy="86"/>
                </a:xfrm>
              </p:grpSpPr>
              <p:sp>
                <p:nvSpPr>
                  <p:cNvPr id="13648" name="Line 72"/>
                  <p:cNvSpPr/>
                  <p:nvPr/>
                </p:nvSpPr>
                <p:spPr>
                  <a:xfrm>
                    <a:off x="288" y="3658"/>
                    <a:ext cx="0" cy="77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49" name="Line 73"/>
                  <p:cNvSpPr/>
                  <p:nvPr/>
                </p:nvSpPr>
                <p:spPr>
                  <a:xfrm>
                    <a:off x="3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0" name="Line 74"/>
                  <p:cNvSpPr/>
                  <p:nvPr/>
                </p:nvSpPr>
                <p:spPr>
                  <a:xfrm>
                    <a:off x="3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1" name="Line 75"/>
                  <p:cNvSpPr/>
                  <p:nvPr/>
                </p:nvSpPr>
                <p:spPr>
                  <a:xfrm>
                    <a:off x="4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2" name="Line 76"/>
                  <p:cNvSpPr/>
                  <p:nvPr/>
                </p:nvSpPr>
                <p:spPr>
                  <a:xfrm>
                    <a:off x="4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3" name="Line 77"/>
                  <p:cNvSpPr/>
                  <p:nvPr/>
                </p:nvSpPr>
                <p:spPr>
                  <a:xfrm>
                    <a:off x="528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4" name="Line 78"/>
                  <p:cNvSpPr/>
                  <p:nvPr/>
                </p:nvSpPr>
                <p:spPr>
                  <a:xfrm>
                    <a:off x="576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5" name="Line 79"/>
                  <p:cNvSpPr/>
                  <p:nvPr/>
                </p:nvSpPr>
                <p:spPr>
                  <a:xfrm>
                    <a:off x="62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6" name="Line 80"/>
                  <p:cNvSpPr/>
                  <p:nvPr/>
                </p:nvSpPr>
                <p:spPr>
                  <a:xfrm>
                    <a:off x="672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7" name="Line 81"/>
                  <p:cNvSpPr/>
                  <p:nvPr/>
                </p:nvSpPr>
                <p:spPr>
                  <a:xfrm>
                    <a:off x="72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8" name="Line 82"/>
                  <p:cNvSpPr/>
                  <p:nvPr/>
                </p:nvSpPr>
                <p:spPr>
                  <a:xfrm>
                    <a:off x="768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59" name="Line 83"/>
                  <p:cNvSpPr/>
                  <p:nvPr/>
                </p:nvSpPr>
                <p:spPr>
                  <a:xfrm>
                    <a:off x="8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0" name="Line 84"/>
                  <p:cNvSpPr/>
                  <p:nvPr/>
                </p:nvSpPr>
                <p:spPr>
                  <a:xfrm>
                    <a:off x="8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1" name="Line 85"/>
                  <p:cNvSpPr/>
                  <p:nvPr/>
                </p:nvSpPr>
                <p:spPr>
                  <a:xfrm>
                    <a:off x="9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2" name="Line 86"/>
                  <p:cNvSpPr/>
                  <p:nvPr/>
                </p:nvSpPr>
                <p:spPr>
                  <a:xfrm>
                    <a:off x="960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3" name="Line 87"/>
                  <p:cNvSpPr/>
                  <p:nvPr/>
                </p:nvSpPr>
                <p:spPr>
                  <a:xfrm>
                    <a:off x="10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4" name="Line 88"/>
                  <p:cNvSpPr/>
                  <p:nvPr/>
                </p:nvSpPr>
                <p:spPr>
                  <a:xfrm>
                    <a:off x="10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5" name="Line 89"/>
                  <p:cNvSpPr/>
                  <p:nvPr/>
                </p:nvSpPr>
                <p:spPr>
                  <a:xfrm>
                    <a:off x="11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6" name="Line 90"/>
                  <p:cNvSpPr/>
                  <p:nvPr/>
                </p:nvSpPr>
                <p:spPr>
                  <a:xfrm>
                    <a:off x="11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7" name="Line 91"/>
                  <p:cNvSpPr/>
                  <p:nvPr/>
                </p:nvSpPr>
                <p:spPr>
                  <a:xfrm>
                    <a:off x="1200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8" name="Line 92"/>
                  <p:cNvSpPr/>
                  <p:nvPr/>
                </p:nvSpPr>
                <p:spPr>
                  <a:xfrm>
                    <a:off x="124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69" name="Line 93"/>
                  <p:cNvSpPr/>
                  <p:nvPr/>
                </p:nvSpPr>
                <p:spPr>
                  <a:xfrm>
                    <a:off x="129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0" name="Line 94"/>
                  <p:cNvSpPr/>
                  <p:nvPr/>
                </p:nvSpPr>
                <p:spPr>
                  <a:xfrm>
                    <a:off x="134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1" name="Line 95"/>
                  <p:cNvSpPr/>
                  <p:nvPr/>
                </p:nvSpPr>
                <p:spPr>
                  <a:xfrm>
                    <a:off x="139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2" name="Line 96"/>
                  <p:cNvSpPr/>
                  <p:nvPr/>
                </p:nvSpPr>
                <p:spPr>
                  <a:xfrm>
                    <a:off x="1440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3" name="Line 97"/>
                  <p:cNvSpPr/>
                  <p:nvPr/>
                </p:nvSpPr>
                <p:spPr>
                  <a:xfrm>
                    <a:off x="14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4" name="Line 98"/>
                  <p:cNvSpPr/>
                  <p:nvPr/>
                </p:nvSpPr>
                <p:spPr>
                  <a:xfrm>
                    <a:off x="15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5" name="Line 99"/>
                  <p:cNvSpPr/>
                  <p:nvPr/>
                </p:nvSpPr>
                <p:spPr>
                  <a:xfrm>
                    <a:off x="15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6" name="Line 100"/>
                  <p:cNvSpPr/>
                  <p:nvPr/>
                </p:nvSpPr>
                <p:spPr>
                  <a:xfrm>
                    <a:off x="16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7" name="Line 101"/>
                  <p:cNvSpPr/>
                  <p:nvPr/>
                </p:nvSpPr>
                <p:spPr>
                  <a:xfrm>
                    <a:off x="1680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8" name="Line 102"/>
                  <p:cNvSpPr/>
                  <p:nvPr/>
                </p:nvSpPr>
                <p:spPr>
                  <a:xfrm>
                    <a:off x="17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79" name="Line 103"/>
                  <p:cNvSpPr/>
                  <p:nvPr/>
                </p:nvSpPr>
                <p:spPr>
                  <a:xfrm>
                    <a:off x="177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0" name="Line 104"/>
                  <p:cNvSpPr/>
                  <p:nvPr/>
                </p:nvSpPr>
                <p:spPr>
                  <a:xfrm>
                    <a:off x="182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1" name="Line 105"/>
                  <p:cNvSpPr/>
                  <p:nvPr/>
                </p:nvSpPr>
                <p:spPr>
                  <a:xfrm>
                    <a:off x="1872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2" name="Line 106"/>
                  <p:cNvSpPr/>
                  <p:nvPr/>
                </p:nvSpPr>
                <p:spPr>
                  <a:xfrm>
                    <a:off x="192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3" name="Line 107"/>
                  <p:cNvSpPr/>
                  <p:nvPr/>
                </p:nvSpPr>
                <p:spPr>
                  <a:xfrm>
                    <a:off x="196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4" name="Line 108"/>
                  <p:cNvSpPr/>
                  <p:nvPr/>
                </p:nvSpPr>
                <p:spPr>
                  <a:xfrm>
                    <a:off x="20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5" name="Line 109"/>
                  <p:cNvSpPr/>
                  <p:nvPr/>
                </p:nvSpPr>
                <p:spPr>
                  <a:xfrm>
                    <a:off x="20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6" name="Line 110"/>
                  <p:cNvSpPr/>
                  <p:nvPr/>
                </p:nvSpPr>
                <p:spPr>
                  <a:xfrm>
                    <a:off x="2112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7" name="Line 111"/>
                  <p:cNvSpPr/>
                  <p:nvPr/>
                </p:nvSpPr>
                <p:spPr>
                  <a:xfrm>
                    <a:off x="21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8" name="Line 112"/>
                  <p:cNvSpPr/>
                  <p:nvPr/>
                </p:nvSpPr>
                <p:spPr>
                  <a:xfrm>
                    <a:off x="22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89" name="Line 113"/>
                  <p:cNvSpPr/>
                  <p:nvPr/>
                </p:nvSpPr>
                <p:spPr>
                  <a:xfrm>
                    <a:off x="22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0" name="Line 114"/>
                  <p:cNvSpPr/>
                  <p:nvPr/>
                </p:nvSpPr>
                <p:spPr>
                  <a:xfrm>
                    <a:off x="23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1" name="Line 115"/>
                  <p:cNvSpPr/>
                  <p:nvPr/>
                </p:nvSpPr>
                <p:spPr>
                  <a:xfrm>
                    <a:off x="2352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2" name="Line 116"/>
                  <p:cNvSpPr/>
                  <p:nvPr/>
                </p:nvSpPr>
                <p:spPr>
                  <a:xfrm>
                    <a:off x="240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3" name="Line 117"/>
                  <p:cNvSpPr/>
                  <p:nvPr/>
                </p:nvSpPr>
                <p:spPr>
                  <a:xfrm>
                    <a:off x="2448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4" name="Line 118"/>
                  <p:cNvSpPr/>
                  <p:nvPr/>
                </p:nvSpPr>
                <p:spPr>
                  <a:xfrm>
                    <a:off x="2496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5" name="Line 119"/>
                  <p:cNvSpPr/>
                  <p:nvPr/>
                </p:nvSpPr>
                <p:spPr>
                  <a:xfrm>
                    <a:off x="254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6" name="Line 120"/>
                  <p:cNvSpPr/>
                  <p:nvPr/>
                </p:nvSpPr>
                <p:spPr>
                  <a:xfrm>
                    <a:off x="2592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7" name="Line 121"/>
                  <p:cNvSpPr/>
                  <p:nvPr/>
                </p:nvSpPr>
                <p:spPr>
                  <a:xfrm>
                    <a:off x="264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8" name="Line 122"/>
                  <p:cNvSpPr/>
                  <p:nvPr/>
                </p:nvSpPr>
                <p:spPr>
                  <a:xfrm>
                    <a:off x="26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99" name="Line 123"/>
                  <p:cNvSpPr/>
                  <p:nvPr/>
                </p:nvSpPr>
                <p:spPr>
                  <a:xfrm>
                    <a:off x="27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0" name="Line 124"/>
                  <p:cNvSpPr/>
                  <p:nvPr/>
                </p:nvSpPr>
                <p:spPr>
                  <a:xfrm>
                    <a:off x="2784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1" name="Line 125"/>
                  <p:cNvSpPr/>
                  <p:nvPr/>
                </p:nvSpPr>
                <p:spPr>
                  <a:xfrm>
                    <a:off x="28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2" name="Line 126"/>
                  <p:cNvSpPr/>
                  <p:nvPr/>
                </p:nvSpPr>
                <p:spPr>
                  <a:xfrm>
                    <a:off x="28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3" name="Line 127"/>
                  <p:cNvSpPr/>
                  <p:nvPr/>
                </p:nvSpPr>
                <p:spPr>
                  <a:xfrm>
                    <a:off x="29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4" name="Line 128"/>
                  <p:cNvSpPr/>
                  <p:nvPr/>
                </p:nvSpPr>
                <p:spPr>
                  <a:xfrm>
                    <a:off x="297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5" name="Line 129"/>
                  <p:cNvSpPr/>
                  <p:nvPr/>
                </p:nvSpPr>
                <p:spPr>
                  <a:xfrm>
                    <a:off x="3024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6" name="Line 130"/>
                  <p:cNvSpPr/>
                  <p:nvPr/>
                </p:nvSpPr>
                <p:spPr>
                  <a:xfrm>
                    <a:off x="307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7" name="Line 131"/>
                  <p:cNvSpPr/>
                  <p:nvPr/>
                </p:nvSpPr>
                <p:spPr>
                  <a:xfrm>
                    <a:off x="312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8" name="Line 132"/>
                  <p:cNvSpPr/>
                  <p:nvPr/>
                </p:nvSpPr>
                <p:spPr>
                  <a:xfrm>
                    <a:off x="316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09" name="Line 133"/>
                  <p:cNvSpPr/>
                  <p:nvPr/>
                </p:nvSpPr>
                <p:spPr>
                  <a:xfrm>
                    <a:off x="32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0" name="Line 134"/>
                  <p:cNvSpPr/>
                  <p:nvPr/>
                </p:nvSpPr>
                <p:spPr>
                  <a:xfrm>
                    <a:off x="3264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1" name="Line 135"/>
                  <p:cNvSpPr/>
                  <p:nvPr/>
                </p:nvSpPr>
                <p:spPr>
                  <a:xfrm>
                    <a:off x="33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2" name="Line 136"/>
                  <p:cNvSpPr/>
                  <p:nvPr/>
                </p:nvSpPr>
                <p:spPr>
                  <a:xfrm>
                    <a:off x="33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3" name="Line 137"/>
                  <p:cNvSpPr/>
                  <p:nvPr/>
                </p:nvSpPr>
                <p:spPr>
                  <a:xfrm>
                    <a:off x="34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4" name="Line 138"/>
                  <p:cNvSpPr/>
                  <p:nvPr/>
                </p:nvSpPr>
                <p:spPr>
                  <a:xfrm>
                    <a:off x="34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5" name="Line 139"/>
                  <p:cNvSpPr/>
                  <p:nvPr/>
                </p:nvSpPr>
                <p:spPr>
                  <a:xfrm>
                    <a:off x="3504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6" name="Line 140"/>
                  <p:cNvSpPr/>
                  <p:nvPr/>
                </p:nvSpPr>
                <p:spPr>
                  <a:xfrm>
                    <a:off x="35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7" name="Line 141"/>
                  <p:cNvSpPr/>
                  <p:nvPr/>
                </p:nvSpPr>
                <p:spPr>
                  <a:xfrm>
                    <a:off x="360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8" name="Line 142"/>
                  <p:cNvSpPr/>
                  <p:nvPr/>
                </p:nvSpPr>
                <p:spPr>
                  <a:xfrm>
                    <a:off x="364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19" name="Line 143"/>
                  <p:cNvSpPr/>
                  <p:nvPr/>
                </p:nvSpPr>
                <p:spPr>
                  <a:xfrm>
                    <a:off x="3696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0" name="Line 144"/>
                  <p:cNvSpPr/>
                  <p:nvPr/>
                </p:nvSpPr>
                <p:spPr>
                  <a:xfrm>
                    <a:off x="374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1" name="Line 145"/>
                  <p:cNvSpPr/>
                  <p:nvPr/>
                </p:nvSpPr>
                <p:spPr>
                  <a:xfrm>
                    <a:off x="379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2" name="Line 146"/>
                  <p:cNvSpPr/>
                  <p:nvPr/>
                </p:nvSpPr>
                <p:spPr>
                  <a:xfrm>
                    <a:off x="384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3" name="Line 147"/>
                  <p:cNvSpPr/>
                  <p:nvPr/>
                </p:nvSpPr>
                <p:spPr>
                  <a:xfrm>
                    <a:off x="38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4" name="Line 148"/>
                  <p:cNvSpPr/>
                  <p:nvPr/>
                </p:nvSpPr>
                <p:spPr>
                  <a:xfrm>
                    <a:off x="3936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5" name="Line 149"/>
                  <p:cNvSpPr/>
                  <p:nvPr/>
                </p:nvSpPr>
                <p:spPr>
                  <a:xfrm>
                    <a:off x="39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6" name="Line 150"/>
                  <p:cNvSpPr/>
                  <p:nvPr/>
                </p:nvSpPr>
                <p:spPr>
                  <a:xfrm>
                    <a:off x="40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7" name="Line 151"/>
                  <p:cNvSpPr/>
                  <p:nvPr/>
                </p:nvSpPr>
                <p:spPr>
                  <a:xfrm>
                    <a:off x="40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8" name="Line 152"/>
                  <p:cNvSpPr/>
                  <p:nvPr/>
                </p:nvSpPr>
                <p:spPr>
                  <a:xfrm>
                    <a:off x="41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29" name="Line 153"/>
                  <p:cNvSpPr/>
                  <p:nvPr/>
                </p:nvSpPr>
                <p:spPr>
                  <a:xfrm>
                    <a:off x="4176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0" name="Line 154"/>
                  <p:cNvSpPr/>
                  <p:nvPr/>
                </p:nvSpPr>
                <p:spPr>
                  <a:xfrm>
                    <a:off x="422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1" name="Line 155"/>
                  <p:cNvSpPr/>
                  <p:nvPr/>
                </p:nvSpPr>
                <p:spPr>
                  <a:xfrm>
                    <a:off x="4272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2" name="Line 156"/>
                  <p:cNvSpPr/>
                  <p:nvPr/>
                </p:nvSpPr>
                <p:spPr>
                  <a:xfrm>
                    <a:off x="432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3" name="Line 157"/>
                  <p:cNvSpPr/>
                  <p:nvPr/>
                </p:nvSpPr>
                <p:spPr>
                  <a:xfrm>
                    <a:off x="4368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4" name="Line 158"/>
                  <p:cNvSpPr/>
                  <p:nvPr/>
                </p:nvSpPr>
                <p:spPr>
                  <a:xfrm>
                    <a:off x="4416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5" name="Line 159"/>
                  <p:cNvSpPr/>
                  <p:nvPr/>
                </p:nvSpPr>
                <p:spPr>
                  <a:xfrm>
                    <a:off x="44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6" name="Line 160"/>
                  <p:cNvSpPr/>
                  <p:nvPr/>
                </p:nvSpPr>
                <p:spPr>
                  <a:xfrm>
                    <a:off x="45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7" name="Line 161"/>
                  <p:cNvSpPr/>
                  <p:nvPr/>
                </p:nvSpPr>
                <p:spPr>
                  <a:xfrm>
                    <a:off x="45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8" name="Line 162"/>
                  <p:cNvSpPr/>
                  <p:nvPr/>
                </p:nvSpPr>
                <p:spPr>
                  <a:xfrm>
                    <a:off x="4608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39" name="Line 163"/>
                  <p:cNvSpPr/>
                  <p:nvPr/>
                </p:nvSpPr>
                <p:spPr>
                  <a:xfrm>
                    <a:off x="46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40" name="Line 164"/>
                  <p:cNvSpPr/>
                  <p:nvPr/>
                </p:nvSpPr>
                <p:spPr>
                  <a:xfrm>
                    <a:off x="47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741" name="Line 165"/>
                  <p:cNvSpPr/>
                  <p:nvPr/>
                </p:nvSpPr>
                <p:spPr>
                  <a:xfrm>
                    <a:off x="47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13646" name="Line 166"/>
                <p:cNvSpPr/>
                <p:nvPr/>
              </p:nvSpPr>
              <p:spPr>
                <a:xfrm>
                  <a:off x="4800" y="3658"/>
                  <a:ext cx="0" cy="4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647" name="Line 167"/>
                <p:cNvSpPr/>
                <p:nvPr/>
              </p:nvSpPr>
              <p:spPr>
                <a:xfrm>
                  <a:off x="4848" y="3658"/>
                  <a:ext cx="0" cy="86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51368" name="Rectangle 168"/>
              <p:cNvSpPr>
                <a:spLocks noChangeArrowheads="1"/>
              </p:cNvSpPr>
              <p:nvPr/>
            </p:nvSpPr>
            <p:spPr bwMode="auto">
              <a:xfrm rot="21600000">
                <a:off x="-46" y="3348"/>
                <a:ext cx="1828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DF2FF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9CC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04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宋体" pitchFamily="2" charset="-122"/>
                    <a:cs typeface="+mn-cs"/>
                  </a:rPr>
                  <a:t>0     1      2     3      4      5      6       7     8      9     10</a:t>
                </a:r>
              </a:p>
            </p:txBody>
          </p:sp>
        </p:grpSp>
        <p:grpSp>
          <p:nvGrpSpPr>
            <p:cNvPr id="13542" name="Group 169"/>
            <p:cNvGrpSpPr/>
            <p:nvPr/>
          </p:nvGrpSpPr>
          <p:grpSpPr>
            <a:xfrm>
              <a:off x="668" y="1980"/>
              <a:ext cx="1828" cy="180"/>
              <a:chOff x="-48" y="3324"/>
              <a:chExt cx="1828" cy="180"/>
            </a:xfrm>
          </p:grpSpPr>
          <p:grpSp>
            <p:nvGrpSpPr>
              <p:cNvPr id="13544" name="Group 170"/>
              <p:cNvGrpSpPr/>
              <p:nvPr/>
            </p:nvGrpSpPr>
            <p:grpSpPr>
              <a:xfrm>
                <a:off x="24" y="3324"/>
                <a:ext cx="1560" cy="36"/>
                <a:chOff x="288" y="3658"/>
                <a:chExt cx="4560" cy="86"/>
              </a:xfrm>
            </p:grpSpPr>
            <p:grpSp>
              <p:nvGrpSpPr>
                <p:cNvPr id="13546" name="Group 171"/>
                <p:cNvGrpSpPr/>
                <p:nvPr/>
              </p:nvGrpSpPr>
              <p:grpSpPr>
                <a:xfrm>
                  <a:off x="288" y="3658"/>
                  <a:ext cx="4464" cy="86"/>
                  <a:chOff x="288" y="3658"/>
                  <a:chExt cx="4464" cy="86"/>
                </a:xfrm>
              </p:grpSpPr>
              <p:sp>
                <p:nvSpPr>
                  <p:cNvPr id="13549" name="Line 172"/>
                  <p:cNvSpPr/>
                  <p:nvPr/>
                </p:nvSpPr>
                <p:spPr>
                  <a:xfrm>
                    <a:off x="288" y="3658"/>
                    <a:ext cx="0" cy="77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0" name="Line 173"/>
                  <p:cNvSpPr/>
                  <p:nvPr/>
                </p:nvSpPr>
                <p:spPr>
                  <a:xfrm>
                    <a:off x="3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1" name="Line 174"/>
                  <p:cNvSpPr/>
                  <p:nvPr/>
                </p:nvSpPr>
                <p:spPr>
                  <a:xfrm>
                    <a:off x="3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2" name="Line 175"/>
                  <p:cNvSpPr/>
                  <p:nvPr/>
                </p:nvSpPr>
                <p:spPr>
                  <a:xfrm>
                    <a:off x="4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3" name="Line 176"/>
                  <p:cNvSpPr/>
                  <p:nvPr/>
                </p:nvSpPr>
                <p:spPr>
                  <a:xfrm>
                    <a:off x="4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4" name="Line 177"/>
                  <p:cNvSpPr/>
                  <p:nvPr/>
                </p:nvSpPr>
                <p:spPr>
                  <a:xfrm>
                    <a:off x="528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5" name="Line 178"/>
                  <p:cNvSpPr/>
                  <p:nvPr/>
                </p:nvSpPr>
                <p:spPr>
                  <a:xfrm>
                    <a:off x="576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6" name="Line 179"/>
                  <p:cNvSpPr/>
                  <p:nvPr/>
                </p:nvSpPr>
                <p:spPr>
                  <a:xfrm>
                    <a:off x="62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7" name="Line 180"/>
                  <p:cNvSpPr/>
                  <p:nvPr/>
                </p:nvSpPr>
                <p:spPr>
                  <a:xfrm>
                    <a:off x="672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8" name="Line 181"/>
                  <p:cNvSpPr/>
                  <p:nvPr/>
                </p:nvSpPr>
                <p:spPr>
                  <a:xfrm>
                    <a:off x="72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59" name="Line 182"/>
                  <p:cNvSpPr/>
                  <p:nvPr/>
                </p:nvSpPr>
                <p:spPr>
                  <a:xfrm>
                    <a:off x="768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0" name="Line 183"/>
                  <p:cNvSpPr/>
                  <p:nvPr/>
                </p:nvSpPr>
                <p:spPr>
                  <a:xfrm>
                    <a:off x="8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1" name="Line 184"/>
                  <p:cNvSpPr/>
                  <p:nvPr/>
                </p:nvSpPr>
                <p:spPr>
                  <a:xfrm>
                    <a:off x="8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2" name="Line 185"/>
                  <p:cNvSpPr/>
                  <p:nvPr/>
                </p:nvSpPr>
                <p:spPr>
                  <a:xfrm>
                    <a:off x="9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3" name="Line 186"/>
                  <p:cNvSpPr/>
                  <p:nvPr/>
                </p:nvSpPr>
                <p:spPr>
                  <a:xfrm>
                    <a:off x="960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4" name="Line 187"/>
                  <p:cNvSpPr/>
                  <p:nvPr/>
                </p:nvSpPr>
                <p:spPr>
                  <a:xfrm>
                    <a:off x="10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5" name="Line 188"/>
                  <p:cNvSpPr/>
                  <p:nvPr/>
                </p:nvSpPr>
                <p:spPr>
                  <a:xfrm>
                    <a:off x="10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6" name="Line 189"/>
                  <p:cNvSpPr/>
                  <p:nvPr/>
                </p:nvSpPr>
                <p:spPr>
                  <a:xfrm>
                    <a:off x="11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7" name="Line 190"/>
                  <p:cNvSpPr/>
                  <p:nvPr/>
                </p:nvSpPr>
                <p:spPr>
                  <a:xfrm>
                    <a:off x="11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8" name="Line 191"/>
                  <p:cNvSpPr/>
                  <p:nvPr/>
                </p:nvSpPr>
                <p:spPr>
                  <a:xfrm>
                    <a:off x="1200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69" name="Line 192"/>
                  <p:cNvSpPr/>
                  <p:nvPr/>
                </p:nvSpPr>
                <p:spPr>
                  <a:xfrm>
                    <a:off x="124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0" name="Line 193"/>
                  <p:cNvSpPr/>
                  <p:nvPr/>
                </p:nvSpPr>
                <p:spPr>
                  <a:xfrm>
                    <a:off x="129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1" name="Line 194"/>
                  <p:cNvSpPr/>
                  <p:nvPr/>
                </p:nvSpPr>
                <p:spPr>
                  <a:xfrm>
                    <a:off x="134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2" name="Line 195"/>
                  <p:cNvSpPr/>
                  <p:nvPr/>
                </p:nvSpPr>
                <p:spPr>
                  <a:xfrm>
                    <a:off x="139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3" name="Line 196"/>
                  <p:cNvSpPr/>
                  <p:nvPr/>
                </p:nvSpPr>
                <p:spPr>
                  <a:xfrm>
                    <a:off x="1440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4" name="Line 197"/>
                  <p:cNvSpPr/>
                  <p:nvPr/>
                </p:nvSpPr>
                <p:spPr>
                  <a:xfrm>
                    <a:off x="14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5" name="Line 198"/>
                  <p:cNvSpPr/>
                  <p:nvPr/>
                </p:nvSpPr>
                <p:spPr>
                  <a:xfrm>
                    <a:off x="15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6" name="Line 199"/>
                  <p:cNvSpPr/>
                  <p:nvPr/>
                </p:nvSpPr>
                <p:spPr>
                  <a:xfrm>
                    <a:off x="15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7" name="Line 200"/>
                  <p:cNvSpPr/>
                  <p:nvPr/>
                </p:nvSpPr>
                <p:spPr>
                  <a:xfrm>
                    <a:off x="16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8" name="Line 201"/>
                  <p:cNvSpPr/>
                  <p:nvPr/>
                </p:nvSpPr>
                <p:spPr>
                  <a:xfrm>
                    <a:off x="1680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79" name="Line 202"/>
                  <p:cNvSpPr/>
                  <p:nvPr/>
                </p:nvSpPr>
                <p:spPr>
                  <a:xfrm>
                    <a:off x="17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0" name="Line 203"/>
                  <p:cNvSpPr/>
                  <p:nvPr/>
                </p:nvSpPr>
                <p:spPr>
                  <a:xfrm>
                    <a:off x="177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1" name="Line 204"/>
                  <p:cNvSpPr/>
                  <p:nvPr/>
                </p:nvSpPr>
                <p:spPr>
                  <a:xfrm>
                    <a:off x="182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2" name="Line 205"/>
                  <p:cNvSpPr/>
                  <p:nvPr/>
                </p:nvSpPr>
                <p:spPr>
                  <a:xfrm>
                    <a:off x="1872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3" name="Line 206"/>
                  <p:cNvSpPr/>
                  <p:nvPr/>
                </p:nvSpPr>
                <p:spPr>
                  <a:xfrm>
                    <a:off x="192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4" name="Line 207"/>
                  <p:cNvSpPr/>
                  <p:nvPr/>
                </p:nvSpPr>
                <p:spPr>
                  <a:xfrm>
                    <a:off x="196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5" name="Line 208"/>
                  <p:cNvSpPr/>
                  <p:nvPr/>
                </p:nvSpPr>
                <p:spPr>
                  <a:xfrm>
                    <a:off x="20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6" name="Line 209"/>
                  <p:cNvSpPr/>
                  <p:nvPr/>
                </p:nvSpPr>
                <p:spPr>
                  <a:xfrm>
                    <a:off x="20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7" name="Line 210"/>
                  <p:cNvSpPr/>
                  <p:nvPr/>
                </p:nvSpPr>
                <p:spPr>
                  <a:xfrm>
                    <a:off x="2112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8" name="Line 211"/>
                  <p:cNvSpPr/>
                  <p:nvPr/>
                </p:nvSpPr>
                <p:spPr>
                  <a:xfrm>
                    <a:off x="21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89" name="Line 212"/>
                  <p:cNvSpPr/>
                  <p:nvPr/>
                </p:nvSpPr>
                <p:spPr>
                  <a:xfrm>
                    <a:off x="22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0" name="Line 213"/>
                  <p:cNvSpPr/>
                  <p:nvPr/>
                </p:nvSpPr>
                <p:spPr>
                  <a:xfrm>
                    <a:off x="22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1" name="Line 214"/>
                  <p:cNvSpPr/>
                  <p:nvPr/>
                </p:nvSpPr>
                <p:spPr>
                  <a:xfrm>
                    <a:off x="23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2" name="Line 215"/>
                  <p:cNvSpPr/>
                  <p:nvPr/>
                </p:nvSpPr>
                <p:spPr>
                  <a:xfrm>
                    <a:off x="2352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3" name="Line 216"/>
                  <p:cNvSpPr/>
                  <p:nvPr/>
                </p:nvSpPr>
                <p:spPr>
                  <a:xfrm>
                    <a:off x="240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4" name="Line 217"/>
                  <p:cNvSpPr/>
                  <p:nvPr/>
                </p:nvSpPr>
                <p:spPr>
                  <a:xfrm>
                    <a:off x="2448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5" name="Line 218"/>
                  <p:cNvSpPr/>
                  <p:nvPr/>
                </p:nvSpPr>
                <p:spPr>
                  <a:xfrm>
                    <a:off x="2496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6" name="Line 219"/>
                  <p:cNvSpPr/>
                  <p:nvPr/>
                </p:nvSpPr>
                <p:spPr>
                  <a:xfrm>
                    <a:off x="254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7" name="Line 220"/>
                  <p:cNvSpPr/>
                  <p:nvPr/>
                </p:nvSpPr>
                <p:spPr>
                  <a:xfrm>
                    <a:off x="2592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8" name="Line 221"/>
                  <p:cNvSpPr/>
                  <p:nvPr/>
                </p:nvSpPr>
                <p:spPr>
                  <a:xfrm>
                    <a:off x="264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99" name="Line 222"/>
                  <p:cNvSpPr/>
                  <p:nvPr/>
                </p:nvSpPr>
                <p:spPr>
                  <a:xfrm>
                    <a:off x="26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0" name="Line 223"/>
                  <p:cNvSpPr/>
                  <p:nvPr/>
                </p:nvSpPr>
                <p:spPr>
                  <a:xfrm>
                    <a:off x="27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1" name="Line 224"/>
                  <p:cNvSpPr/>
                  <p:nvPr/>
                </p:nvSpPr>
                <p:spPr>
                  <a:xfrm>
                    <a:off x="2784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2" name="Line 225"/>
                  <p:cNvSpPr/>
                  <p:nvPr/>
                </p:nvSpPr>
                <p:spPr>
                  <a:xfrm>
                    <a:off x="28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3" name="Line 226"/>
                  <p:cNvSpPr/>
                  <p:nvPr/>
                </p:nvSpPr>
                <p:spPr>
                  <a:xfrm>
                    <a:off x="28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4" name="Line 227"/>
                  <p:cNvSpPr/>
                  <p:nvPr/>
                </p:nvSpPr>
                <p:spPr>
                  <a:xfrm>
                    <a:off x="29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5" name="Line 228"/>
                  <p:cNvSpPr/>
                  <p:nvPr/>
                </p:nvSpPr>
                <p:spPr>
                  <a:xfrm>
                    <a:off x="297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6" name="Line 229"/>
                  <p:cNvSpPr/>
                  <p:nvPr/>
                </p:nvSpPr>
                <p:spPr>
                  <a:xfrm>
                    <a:off x="3024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7" name="Line 230"/>
                  <p:cNvSpPr/>
                  <p:nvPr/>
                </p:nvSpPr>
                <p:spPr>
                  <a:xfrm>
                    <a:off x="307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8" name="Line 231"/>
                  <p:cNvSpPr/>
                  <p:nvPr/>
                </p:nvSpPr>
                <p:spPr>
                  <a:xfrm>
                    <a:off x="312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09" name="Line 232"/>
                  <p:cNvSpPr/>
                  <p:nvPr/>
                </p:nvSpPr>
                <p:spPr>
                  <a:xfrm>
                    <a:off x="316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0" name="Line 233"/>
                  <p:cNvSpPr/>
                  <p:nvPr/>
                </p:nvSpPr>
                <p:spPr>
                  <a:xfrm>
                    <a:off x="32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1" name="Line 234"/>
                  <p:cNvSpPr/>
                  <p:nvPr/>
                </p:nvSpPr>
                <p:spPr>
                  <a:xfrm>
                    <a:off x="3264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2" name="Line 235"/>
                  <p:cNvSpPr/>
                  <p:nvPr/>
                </p:nvSpPr>
                <p:spPr>
                  <a:xfrm>
                    <a:off x="33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3" name="Line 236"/>
                  <p:cNvSpPr/>
                  <p:nvPr/>
                </p:nvSpPr>
                <p:spPr>
                  <a:xfrm>
                    <a:off x="33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4" name="Line 237"/>
                  <p:cNvSpPr/>
                  <p:nvPr/>
                </p:nvSpPr>
                <p:spPr>
                  <a:xfrm>
                    <a:off x="34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5" name="Line 238"/>
                  <p:cNvSpPr/>
                  <p:nvPr/>
                </p:nvSpPr>
                <p:spPr>
                  <a:xfrm>
                    <a:off x="34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6" name="Line 239"/>
                  <p:cNvSpPr/>
                  <p:nvPr/>
                </p:nvSpPr>
                <p:spPr>
                  <a:xfrm>
                    <a:off x="3504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7" name="Line 240"/>
                  <p:cNvSpPr/>
                  <p:nvPr/>
                </p:nvSpPr>
                <p:spPr>
                  <a:xfrm>
                    <a:off x="35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8" name="Line 241"/>
                  <p:cNvSpPr/>
                  <p:nvPr/>
                </p:nvSpPr>
                <p:spPr>
                  <a:xfrm>
                    <a:off x="360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19" name="Line 242"/>
                  <p:cNvSpPr/>
                  <p:nvPr/>
                </p:nvSpPr>
                <p:spPr>
                  <a:xfrm>
                    <a:off x="364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0" name="Line 243"/>
                  <p:cNvSpPr/>
                  <p:nvPr/>
                </p:nvSpPr>
                <p:spPr>
                  <a:xfrm>
                    <a:off x="3696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1" name="Line 244"/>
                  <p:cNvSpPr/>
                  <p:nvPr/>
                </p:nvSpPr>
                <p:spPr>
                  <a:xfrm>
                    <a:off x="374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2" name="Line 245"/>
                  <p:cNvSpPr/>
                  <p:nvPr/>
                </p:nvSpPr>
                <p:spPr>
                  <a:xfrm>
                    <a:off x="379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3" name="Line 246"/>
                  <p:cNvSpPr/>
                  <p:nvPr/>
                </p:nvSpPr>
                <p:spPr>
                  <a:xfrm>
                    <a:off x="384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4" name="Line 247"/>
                  <p:cNvSpPr/>
                  <p:nvPr/>
                </p:nvSpPr>
                <p:spPr>
                  <a:xfrm>
                    <a:off x="38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5" name="Line 248"/>
                  <p:cNvSpPr/>
                  <p:nvPr/>
                </p:nvSpPr>
                <p:spPr>
                  <a:xfrm>
                    <a:off x="3936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6" name="Line 249"/>
                  <p:cNvSpPr/>
                  <p:nvPr/>
                </p:nvSpPr>
                <p:spPr>
                  <a:xfrm>
                    <a:off x="39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7" name="Line 250"/>
                  <p:cNvSpPr/>
                  <p:nvPr/>
                </p:nvSpPr>
                <p:spPr>
                  <a:xfrm>
                    <a:off x="40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8" name="Line 251"/>
                  <p:cNvSpPr/>
                  <p:nvPr/>
                </p:nvSpPr>
                <p:spPr>
                  <a:xfrm>
                    <a:off x="40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29" name="Line 252"/>
                  <p:cNvSpPr/>
                  <p:nvPr/>
                </p:nvSpPr>
                <p:spPr>
                  <a:xfrm>
                    <a:off x="41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0" name="Line 253"/>
                  <p:cNvSpPr/>
                  <p:nvPr/>
                </p:nvSpPr>
                <p:spPr>
                  <a:xfrm>
                    <a:off x="4176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1" name="Line 254"/>
                  <p:cNvSpPr/>
                  <p:nvPr/>
                </p:nvSpPr>
                <p:spPr>
                  <a:xfrm>
                    <a:off x="422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2" name="Line 255"/>
                  <p:cNvSpPr/>
                  <p:nvPr/>
                </p:nvSpPr>
                <p:spPr>
                  <a:xfrm>
                    <a:off x="4272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3" name="Line 256"/>
                  <p:cNvSpPr/>
                  <p:nvPr/>
                </p:nvSpPr>
                <p:spPr>
                  <a:xfrm>
                    <a:off x="432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4" name="Line 257"/>
                  <p:cNvSpPr/>
                  <p:nvPr/>
                </p:nvSpPr>
                <p:spPr>
                  <a:xfrm>
                    <a:off x="4368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5" name="Line 258"/>
                  <p:cNvSpPr/>
                  <p:nvPr/>
                </p:nvSpPr>
                <p:spPr>
                  <a:xfrm>
                    <a:off x="4416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6" name="Line 259"/>
                  <p:cNvSpPr/>
                  <p:nvPr/>
                </p:nvSpPr>
                <p:spPr>
                  <a:xfrm>
                    <a:off x="44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7" name="Line 260"/>
                  <p:cNvSpPr/>
                  <p:nvPr/>
                </p:nvSpPr>
                <p:spPr>
                  <a:xfrm>
                    <a:off x="45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8" name="Line 261"/>
                  <p:cNvSpPr/>
                  <p:nvPr/>
                </p:nvSpPr>
                <p:spPr>
                  <a:xfrm>
                    <a:off x="45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39" name="Line 262"/>
                  <p:cNvSpPr/>
                  <p:nvPr/>
                </p:nvSpPr>
                <p:spPr>
                  <a:xfrm>
                    <a:off x="4608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40" name="Line 263"/>
                  <p:cNvSpPr/>
                  <p:nvPr/>
                </p:nvSpPr>
                <p:spPr>
                  <a:xfrm>
                    <a:off x="46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41" name="Line 264"/>
                  <p:cNvSpPr/>
                  <p:nvPr/>
                </p:nvSpPr>
                <p:spPr>
                  <a:xfrm>
                    <a:off x="47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642" name="Line 265"/>
                  <p:cNvSpPr/>
                  <p:nvPr/>
                </p:nvSpPr>
                <p:spPr>
                  <a:xfrm>
                    <a:off x="47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13547" name="Line 266"/>
                <p:cNvSpPr/>
                <p:nvPr/>
              </p:nvSpPr>
              <p:spPr>
                <a:xfrm>
                  <a:off x="4800" y="3658"/>
                  <a:ext cx="0" cy="4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548" name="Line 267"/>
                <p:cNvSpPr/>
                <p:nvPr/>
              </p:nvSpPr>
              <p:spPr>
                <a:xfrm>
                  <a:off x="4848" y="3658"/>
                  <a:ext cx="0" cy="86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51468" name="Rectangle 268" descr="PE03255_"/>
              <p:cNvSpPr>
                <a:spLocks noChangeArrowheads="1"/>
              </p:cNvSpPr>
              <p:nvPr/>
            </p:nvSpPr>
            <p:spPr bwMode="auto">
              <a:xfrm rot="21600000">
                <a:off x="-48" y="3350"/>
                <a:ext cx="1828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1"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9CC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00" b="1" i="0" u="none" strike="noStrike" kern="1200" cap="none" spc="0" normalizeH="0" baseline="0" noProof="0">
                    <a:ln>
                      <a:noFill/>
                    </a:ln>
                    <a:solidFill>
                      <a:srgbClr val="04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宋体" pitchFamily="2" charset="-122"/>
                    <a:cs typeface="+mn-cs"/>
                  </a:rPr>
                  <a:t>0     1      2     3      4      5      6       7     8      9     10</a:t>
                </a:r>
              </a:p>
            </p:txBody>
          </p:sp>
        </p:grpSp>
        <p:sp>
          <p:nvSpPr>
            <p:cNvPr id="13543" name="Freeform 269"/>
            <p:cNvSpPr>
              <a:spLocks noChangeAspect="1"/>
            </p:cNvSpPr>
            <p:nvPr/>
          </p:nvSpPr>
          <p:spPr>
            <a:xfrm rot="-8845963">
              <a:off x="1216" y="1963"/>
              <a:ext cx="848" cy="5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7"/>
                </a:cxn>
                <a:cxn ang="0">
                  <a:pos x="137" y="0"/>
                </a:cxn>
                <a:cxn ang="0">
                  <a:pos x="0" y="0"/>
                </a:cxn>
              </a:cxnLst>
              <a:pathLst>
                <a:path w="2112" h="1344">
                  <a:moveTo>
                    <a:pt x="0" y="0"/>
                  </a:moveTo>
                  <a:lnTo>
                    <a:pt x="0" y="1344"/>
                  </a:lnTo>
                  <a:lnTo>
                    <a:pt x="2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195"/>
              </a:schemeClr>
            </a:solidFill>
            <a:ln w="19050" cap="flat" cmpd="sng">
              <a:solidFill>
                <a:srgbClr val="003366">
                  <a:alpha val="1000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3316" name="Group 270"/>
          <p:cNvGrpSpPr/>
          <p:nvPr/>
        </p:nvGrpSpPr>
        <p:grpSpPr>
          <a:xfrm rot="5400000">
            <a:off x="4951413" y="2476500"/>
            <a:ext cx="2389187" cy="2716213"/>
            <a:chOff x="768" y="2152"/>
            <a:chExt cx="1505" cy="1711"/>
          </a:xfrm>
        </p:grpSpPr>
        <p:sp>
          <p:nvSpPr>
            <p:cNvPr id="13321" name="Freeform 271"/>
            <p:cNvSpPr>
              <a:spLocks noChangeAspect="1"/>
            </p:cNvSpPr>
            <p:nvPr/>
          </p:nvSpPr>
          <p:spPr>
            <a:xfrm rot="10800000">
              <a:off x="768" y="2310"/>
              <a:ext cx="1505" cy="15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96" y="14796"/>
                </a:cxn>
                <a:cxn ang="0">
                  <a:pos x="0" y="14796"/>
                </a:cxn>
                <a:cxn ang="0">
                  <a:pos x="0" y="0"/>
                </a:cxn>
              </a:cxnLst>
              <a:pathLst>
                <a:path w="480" h="480">
                  <a:moveTo>
                    <a:pt x="0" y="0"/>
                  </a:moveTo>
                  <a:lnTo>
                    <a:pt x="480" y="480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F2FF">
                <a:alpha val="50195"/>
              </a:srgbClr>
            </a:solidFill>
            <a:ln w="9525" cap="flat" cmpd="sng">
              <a:solidFill>
                <a:srgbClr val="3333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2" name="Freeform 272"/>
            <p:cNvSpPr/>
            <p:nvPr/>
          </p:nvSpPr>
          <p:spPr>
            <a:xfrm rot="10800000">
              <a:off x="1488" y="2598"/>
              <a:ext cx="480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0" y="480"/>
                </a:cxn>
                <a:cxn ang="0">
                  <a:pos x="0" y="480"/>
                </a:cxn>
                <a:cxn ang="0">
                  <a:pos x="0" y="0"/>
                </a:cxn>
              </a:cxnLst>
              <a:pathLst>
                <a:path w="480" h="480">
                  <a:moveTo>
                    <a:pt x="0" y="0"/>
                  </a:moveTo>
                  <a:lnTo>
                    <a:pt x="480" y="480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33399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3323" name="Group 273"/>
            <p:cNvGrpSpPr/>
            <p:nvPr/>
          </p:nvGrpSpPr>
          <p:grpSpPr>
            <a:xfrm>
              <a:off x="1538" y="2152"/>
              <a:ext cx="212" cy="1711"/>
              <a:chOff x="1872" y="1048"/>
              <a:chExt cx="212" cy="1711"/>
            </a:xfrm>
          </p:grpSpPr>
          <p:grpSp>
            <p:nvGrpSpPr>
              <p:cNvPr id="13440" name="Group 274"/>
              <p:cNvGrpSpPr/>
              <p:nvPr/>
            </p:nvGrpSpPr>
            <p:grpSpPr>
              <a:xfrm rot="-8100000">
                <a:off x="1153" y="1955"/>
                <a:ext cx="1560" cy="48"/>
                <a:chOff x="288" y="3658"/>
                <a:chExt cx="4560" cy="86"/>
              </a:xfrm>
            </p:grpSpPr>
            <p:grpSp>
              <p:nvGrpSpPr>
                <p:cNvPr id="13442" name="Group 275"/>
                <p:cNvGrpSpPr/>
                <p:nvPr/>
              </p:nvGrpSpPr>
              <p:grpSpPr>
                <a:xfrm>
                  <a:off x="288" y="3658"/>
                  <a:ext cx="4464" cy="86"/>
                  <a:chOff x="288" y="3658"/>
                  <a:chExt cx="4464" cy="86"/>
                </a:xfrm>
              </p:grpSpPr>
              <p:sp>
                <p:nvSpPr>
                  <p:cNvPr id="13445" name="Line 276"/>
                  <p:cNvSpPr/>
                  <p:nvPr/>
                </p:nvSpPr>
                <p:spPr>
                  <a:xfrm>
                    <a:off x="288" y="3658"/>
                    <a:ext cx="0" cy="77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46" name="Line 277"/>
                  <p:cNvSpPr/>
                  <p:nvPr/>
                </p:nvSpPr>
                <p:spPr>
                  <a:xfrm>
                    <a:off x="3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47" name="Line 278"/>
                  <p:cNvSpPr/>
                  <p:nvPr/>
                </p:nvSpPr>
                <p:spPr>
                  <a:xfrm>
                    <a:off x="3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48" name="Line 279"/>
                  <p:cNvSpPr/>
                  <p:nvPr/>
                </p:nvSpPr>
                <p:spPr>
                  <a:xfrm>
                    <a:off x="4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49" name="Line 280"/>
                  <p:cNvSpPr/>
                  <p:nvPr/>
                </p:nvSpPr>
                <p:spPr>
                  <a:xfrm>
                    <a:off x="4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0" name="Line 281"/>
                  <p:cNvSpPr/>
                  <p:nvPr/>
                </p:nvSpPr>
                <p:spPr>
                  <a:xfrm>
                    <a:off x="528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1" name="Line 282"/>
                  <p:cNvSpPr/>
                  <p:nvPr/>
                </p:nvSpPr>
                <p:spPr>
                  <a:xfrm>
                    <a:off x="576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2" name="Line 283"/>
                  <p:cNvSpPr/>
                  <p:nvPr/>
                </p:nvSpPr>
                <p:spPr>
                  <a:xfrm>
                    <a:off x="62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3" name="Line 284"/>
                  <p:cNvSpPr/>
                  <p:nvPr/>
                </p:nvSpPr>
                <p:spPr>
                  <a:xfrm>
                    <a:off x="672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4" name="Line 285"/>
                  <p:cNvSpPr/>
                  <p:nvPr/>
                </p:nvSpPr>
                <p:spPr>
                  <a:xfrm>
                    <a:off x="72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5" name="Line 286"/>
                  <p:cNvSpPr/>
                  <p:nvPr/>
                </p:nvSpPr>
                <p:spPr>
                  <a:xfrm>
                    <a:off x="768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6" name="Line 287"/>
                  <p:cNvSpPr/>
                  <p:nvPr/>
                </p:nvSpPr>
                <p:spPr>
                  <a:xfrm>
                    <a:off x="8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7" name="Line 288"/>
                  <p:cNvSpPr/>
                  <p:nvPr/>
                </p:nvSpPr>
                <p:spPr>
                  <a:xfrm>
                    <a:off x="8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8" name="Line 289"/>
                  <p:cNvSpPr/>
                  <p:nvPr/>
                </p:nvSpPr>
                <p:spPr>
                  <a:xfrm>
                    <a:off x="9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59" name="Line 290"/>
                  <p:cNvSpPr/>
                  <p:nvPr/>
                </p:nvSpPr>
                <p:spPr>
                  <a:xfrm>
                    <a:off x="960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0" name="Line 291"/>
                  <p:cNvSpPr/>
                  <p:nvPr/>
                </p:nvSpPr>
                <p:spPr>
                  <a:xfrm>
                    <a:off x="10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1" name="Line 292"/>
                  <p:cNvSpPr/>
                  <p:nvPr/>
                </p:nvSpPr>
                <p:spPr>
                  <a:xfrm>
                    <a:off x="10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2" name="Line 293"/>
                  <p:cNvSpPr/>
                  <p:nvPr/>
                </p:nvSpPr>
                <p:spPr>
                  <a:xfrm>
                    <a:off x="11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3" name="Line 294"/>
                  <p:cNvSpPr/>
                  <p:nvPr/>
                </p:nvSpPr>
                <p:spPr>
                  <a:xfrm>
                    <a:off x="11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4" name="Line 295"/>
                  <p:cNvSpPr/>
                  <p:nvPr/>
                </p:nvSpPr>
                <p:spPr>
                  <a:xfrm>
                    <a:off x="1200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5" name="Line 296"/>
                  <p:cNvSpPr/>
                  <p:nvPr/>
                </p:nvSpPr>
                <p:spPr>
                  <a:xfrm>
                    <a:off x="124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6" name="Line 297"/>
                  <p:cNvSpPr/>
                  <p:nvPr/>
                </p:nvSpPr>
                <p:spPr>
                  <a:xfrm>
                    <a:off x="129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7" name="Line 298"/>
                  <p:cNvSpPr/>
                  <p:nvPr/>
                </p:nvSpPr>
                <p:spPr>
                  <a:xfrm>
                    <a:off x="134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8" name="Line 299"/>
                  <p:cNvSpPr/>
                  <p:nvPr/>
                </p:nvSpPr>
                <p:spPr>
                  <a:xfrm>
                    <a:off x="139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69" name="Line 300"/>
                  <p:cNvSpPr/>
                  <p:nvPr/>
                </p:nvSpPr>
                <p:spPr>
                  <a:xfrm>
                    <a:off x="1440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0" name="Line 301"/>
                  <p:cNvSpPr/>
                  <p:nvPr/>
                </p:nvSpPr>
                <p:spPr>
                  <a:xfrm>
                    <a:off x="14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1" name="Line 302"/>
                  <p:cNvSpPr/>
                  <p:nvPr/>
                </p:nvSpPr>
                <p:spPr>
                  <a:xfrm>
                    <a:off x="15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2" name="Line 303"/>
                  <p:cNvSpPr/>
                  <p:nvPr/>
                </p:nvSpPr>
                <p:spPr>
                  <a:xfrm>
                    <a:off x="15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3" name="Line 304"/>
                  <p:cNvSpPr/>
                  <p:nvPr/>
                </p:nvSpPr>
                <p:spPr>
                  <a:xfrm>
                    <a:off x="16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4" name="Line 305"/>
                  <p:cNvSpPr/>
                  <p:nvPr/>
                </p:nvSpPr>
                <p:spPr>
                  <a:xfrm>
                    <a:off x="1680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5" name="Line 306"/>
                  <p:cNvSpPr/>
                  <p:nvPr/>
                </p:nvSpPr>
                <p:spPr>
                  <a:xfrm>
                    <a:off x="17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6" name="Line 307"/>
                  <p:cNvSpPr/>
                  <p:nvPr/>
                </p:nvSpPr>
                <p:spPr>
                  <a:xfrm>
                    <a:off x="177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7" name="Line 308"/>
                  <p:cNvSpPr/>
                  <p:nvPr/>
                </p:nvSpPr>
                <p:spPr>
                  <a:xfrm>
                    <a:off x="182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8" name="Line 309"/>
                  <p:cNvSpPr/>
                  <p:nvPr/>
                </p:nvSpPr>
                <p:spPr>
                  <a:xfrm>
                    <a:off x="1872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79" name="Line 310"/>
                  <p:cNvSpPr/>
                  <p:nvPr/>
                </p:nvSpPr>
                <p:spPr>
                  <a:xfrm>
                    <a:off x="192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0" name="Line 311"/>
                  <p:cNvSpPr/>
                  <p:nvPr/>
                </p:nvSpPr>
                <p:spPr>
                  <a:xfrm>
                    <a:off x="196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1" name="Line 312"/>
                  <p:cNvSpPr/>
                  <p:nvPr/>
                </p:nvSpPr>
                <p:spPr>
                  <a:xfrm>
                    <a:off x="20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2" name="Line 313"/>
                  <p:cNvSpPr/>
                  <p:nvPr/>
                </p:nvSpPr>
                <p:spPr>
                  <a:xfrm>
                    <a:off x="20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3" name="Line 314"/>
                  <p:cNvSpPr/>
                  <p:nvPr/>
                </p:nvSpPr>
                <p:spPr>
                  <a:xfrm>
                    <a:off x="2112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4" name="Line 315"/>
                  <p:cNvSpPr/>
                  <p:nvPr/>
                </p:nvSpPr>
                <p:spPr>
                  <a:xfrm>
                    <a:off x="21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5" name="Line 316"/>
                  <p:cNvSpPr/>
                  <p:nvPr/>
                </p:nvSpPr>
                <p:spPr>
                  <a:xfrm>
                    <a:off x="22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6" name="Line 317"/>
                  <p:cNvSpPr/>
                  <p:nvPr/>
                </p:nvSpPr>
                <p:spPr>
                  <a:xfrm>
                    <a:off x="22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7" name="Line 318"/>
                  <p:cNvSpPr/>
                  <p:nvPr/>
                </p:nvSpPr>
                <p:spPr>
                  <a:xfrm>
                    <a:off x="23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8" name="Line 319"/>
                  <p:cNvSpPr/>
                  <p:nvPr/>
                </p:nvSpPr>
                <p:spPr>
                  <a:xfrm>
                    <a:off x="2352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89" name="Line 320"/>
                  <p:cNvSpPr/>
                  <p:nvPr/>
                </p:nvSpPr>
                <p:spPr>
                  <a:xfrm>
                    <a:off x="240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0" name="Line 321"/>
                  <p:cNvSpPr/>
                  <p:nvPr/>
                </p:nvSpPr>
                <p:spPr>
                  <a:xfrm>
                    <a:off x="2448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1" name="Line 322"/>
                  <p:cNvSpPr/>
                  <p:nvPr/>
                </p:nvSpPr>
                <p:spPr>
                  <a:xfrm>
                    <a:off x="2496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2" name="Line 323"/>
                  <p:cNvSpPr/>
                  <p:nvPr/>
                </p:nvSpPr>
                <p:spPr>
                  <a:xfrm>
                    <a:off x="254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3" name="Line 324"/>
                  <p:cNvSpPr/>
                  <p:nvPr/>
                </p:nvSpPr>
                <p:spPr>
                  <a:xfrm>
                    <a:off x="2592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4" name="Line 325"/>
                  <p:cNvSpPr/>
                  <p:nvPr/>
                </p:nvSpPr>
                <p:spPr>
                  <a:xfrm>
                    <a:off x="264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5" name="Line 326"/>
                  <p:cNvSpPr/>
                  <p:nvPr/>
                </p:nvSpPr>
                <p:spPr>
                  <a:xfrm>
                    <a:off x="26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6" name="Line 327"/>
                  <p:cNvSpPr/>
                  <p:nvPr/>
                </p:nvSpPr>
                <p:spPr>
                  <a:xfrm>
                    <a:off x="273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7" name="Line 328"/>
                  <p:cNvSpPr/>
                  <p:nvPr/>
                </p:nvSpPr>
                <p:spPr>
                  <a:xfrm>
                    <a:off x="2784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8" name="Line 329"/>
                  <p:cNvSpPr/>
                  <p:nvPr/>
                </p:nvSpPr>
                <p:spPr>
                  <a:xfrm>
                    <a:off x="28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499" name="Line 330"/>
                  <p:cNvSpPr/>
                  <p:nvPr/>
                </p:nvSpPr>
                <p:spPr>
                  <a:xfrm>
                    <a:off x="28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0" name="Line 331"/>
                  <p:cNvSpPr/>
                  <p:nvPr/>
                </p:nvSpPr>
                <p:spPr>
                  <a:xfrm>
                    <a:off x="29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1" name="Line 332"/>
                  <p:cNvSpPr/>
                  <p:nvPr/>
                </p:nvSpPr>
                <p:spPr>
                  <a:xfrm>
                    <a:off x="297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2" name="Line 333"/>
                  <p:cNvSpPr/>
                  <p:nvPr/>
                </p:nvSpPr>
                <p:spPr>
                  <a:xfrm>
                    <a:off x="3024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3" name="Line 334"/>
                  <p:cNvSpPr/>
                  <p:nvPr/>
                </p:nvSpPr>
                <p:spPr>
                  <a:xfrm>
                    <a:off x="307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4" name="Line 335"/>
                  <p:cNvSpPr/>
                  <p:nvPr/>
                </p:nvSpPr>
                <p:spPr>
                  <a:xfrm>
                    <a:off x="312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5" name="Line 336"/>
                  <p:cNvSpPr/>
                  <p:nvPr/>
                </p:nvSpPr>
                <p:spPr>
                  <a:xfrm>
                    <a:off x="316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6" name="Line 337"/>
                  <p:cNvSpPr/>
                  <p:nvPr/>
                </p:nvSpPr>
                <p:spPr>
                  <a:xfrm>
                    <a:off x="321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7" name="Line 338"/>
                  <p:cNvSpPr/>
                  <p:nvPr/>
                </p:nvSpPr>
                <p:spPr>
                  <a:xfrm>
                    <a:off x="3264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8" name="Line 339"/>
                  <p:cNvSpPr/>
                  <p:nvPr/>
                </p:nvSpPr>
                <p:spPr>
                  <a:xfrm>
                    <a:off x="33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09" name="Line 340"/>
                  <p:cNvSpPr/>
                  <p:nvPr/>
                </p:nvSpPr>
                <p:spPr>
                  <a:xfrm>
                    <a:off x="33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0" name="Line 341"/>
                  <p:cNvSpPr/>
                  <p:nvPr/>
                </p:nvSpPr>
                <p:spPr>
                  <a:xfrm>
                    <a:off x="340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1" name="Line 342"/>
                  <p:cNvSpPr/>
                  <p:nvPr/>
                </p:nvSpPr>
                <p:spPr>
                  <a:xfrm>
                    <a:off x="34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2" name="Line 343"/>
                  <p:cNvSpPr/>
                  <p:nvPr/>
                </p:nvSpPr>
                <p:spPr>
                  <a:xfrm>
                    <a:off x="3504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3" name="Line 344"/>
                  <p:cNvSpPr/>
                  <p:nvPr/>
                </p:nvSpPr>
                <p:spPr>
                  <a:xfrm>
                    <a:off x="35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4" name="Line 345"/>
                  <p:cNvSpPr/>
                  <p:nvPr/>
                </p:nvSpPr>
                <p:spPr>
                  <a:xfrm>
                    <a:off x="360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5" name="Line 346"/>
                  <p:cNvSpPr/>
                  <p:nvPr/>
                </p:nvSpPr>
                <p:spPr>
                  <a:xfrm>
                    <a:off x="364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6" name="Line 347"/>
                  <p:cNvSpPr/>
                  <p:nvPr/>
                </p:nvSpPr>
                <p:spPr>
                  <a:xfrm>
                    <a:off x="3696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7" name="Line 348"/>
                  <p:cNvSpPr/>
                  <p:nvPr/>
                </p:nvSpPr>
                <p:spPr>
                  <a:xfrm>
                    <a:off x="374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8" name="Line 349"/>
                  <p:cNvSpPr/>
                  <p:nvPr/>
                </p:nvSpPr>
                <p:spPr>
                  <a:xfrm>
                    <a:off x="379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19" name="Line 350"/>
                  <p:cNvSpPr/>
                  <p:nvPr/>
                </p:nvSpPr>
                <p:spPr>
                  <a:xfrm>
                    <a:off x="384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0" name="Line 351"/>
                  <p:cNvSpPr/>
                  <p:nvPr/>
                </p:nvSpPr>
                <p:spPr>
                  <a:xfrm>
                    <a:off x="388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1" name="Line 352"/>
                  <p:cNvSpPr/>
                  <p:nvPr/>
                </p:nvSpPr>
                <p:spPr>
                  <a:xfrm>
                    <a:off x="3936" y="3658"/>
                    <a:ext cx="0" cy="86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2" name="Line 353"/>
                  <p:cNvSpPr/>
                  <p:nvPr/>
                </p:nvSpPr>
                <p:spPr>
                  <a:xfrm>
                    <a:off x="398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3" name="Line 354"/>
                  <p:cNvSpPr/>
                  <p:nvPr/>
                </p:nvSpPr>
                <p:spPr>
                  <a:xfrm>
                    <a:off x="403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4" name="Line 355"/>
                  <p:cNvSpPr/>
                  <p:nvPr/>
                </p:nvSpPr>
                <p:spPr>
                  <a:xfrm>
                    <a:off x="408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5" name="Line 356"/>
                  <p:cNvSpPr/>
                  <p:nvPr/>
                </p:nvSpPr>
                <p:spPr>
                  <a:xfrm>
                    <a:off x="4128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6" name="Line 357"/>
                  <p:cNvSpPr/>
                  <p:nvPr/>
                </p:nvSpPr>
                <p:spPr>
                  <a:xfrm>
                    <a:off x="4176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7" name="Line 358"/>
                  <p:cNvSpPr/>
                  <p:nvPr/>
                </p:nvSpPr>
                <p:spPr>
                  <a:xfrm>
                    <a:off x="4224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8" name="Line 359"/>
                  <p:cNvSpPr/>
                  <p:nvPr/>
                </p:nvSpPr>
                <p:spPr>
                  <a:xfrm>
                    <a:off x="4272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29" name="Line 360"/>
                  <p:cNvSpPr/>
                  <p:nvPr/>
                </p:nvSpPr>
                <p:spPr>
                  <a:xfrm>
                    <a:off x="4320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0" name="Line 361"/>
                  <p:cNvSpPr/>
                  <p:nvPr/>
                </p:nvSpPr>
                <p:spPr>
                  <a:xfrm>
                    <a:off x="4368" y="3658"/>
                    <a:ext cx="0" cy="42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1" name="Line 362"/>
                  <p:cNvSpPr/>
                  <p:nvPr/>
                </p:nvSpPr>
                <p:spPr>
                  <a:xfrm>
                    <a:off x="4416" y="3658"/>
                    <a:ext cx="0" cy="69"/>
                  </a:xfrm>
                  <a:prstGeom prst="line">
                    <a:avLst/>
                  </a:prstGeom>
                  <a:ln w="6350" cap="flat" cmpd="sng">
                    <a:solidFill>
                      <a:schemeClr val="hlink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2" name="Line 363"/>
                  <p:cNvSpPr/>
                  <p:nvPr/>
                </p:nvSpPr>
                <p:spPr>
                  <a:xfrm>
                    <a:off x="446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3" name="Line 364"/>
                  <p:cNvSpPr/>
                  <p:nvPr/>
                </p:nvSpPr>
                <p:spPr>
                  <a:xfrm>
                    <a:off x="451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4" name="Line 365"/>
                  <p:cNvSpPr/>
                  <p:nvPr/>
                </p:nvSpPr>
                <p:spPr>
                  <a:xfrm>
                    <a:off x="4560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5" name="Line 366"/>
                  <p:cNvSpPr/>
                  <p:nvPr/>
                </p:nvSpPr>
                <p:spPr>
                  <a:xfrm>
                    <a:off x="4608" y="3658"/>
                    <a:ext cx="0" cy="63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6" name="Line 367"/>
                  <p:cNvSpPr/>
                  <p:nvPr/>
                </p:nvSpPr>
                <p:spPr>
                  <a:xfrm>
                    <a:off x="4656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7" name="Line 368"/>
                  <p:cNvSpPr/>
                  <p:nvPr/>
                </p:nvSpPr>
                <p:spPr>
                  <a:xfrm>
                    <a:off x="4704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3538" name="Line 369"/>
                  <p:cNvSpPr/>
                  <p:nvPr/>
                </p:nvSpPr>
                <p:spPr>
                  <a:xfrm>
                    <a:off x="4752" y="3658"/>
                    <a:ext cx="0" cy="41"/>
                  </a:xfrm>
                  <a:prstGeom prst="line">
                    <a:avLst/>
                  </a:prstGeom>
                  <a:ln w="6350" cap="flat" cmpd="sng">
                    <a:solidFill>
                      <a:srgbClr val="0033CC"/>
                    </a:solidFill>
                    <a:prstDash val="solid"/>
                    <a:headEnd type="none" w="sm" len="sm"/>
                    <a:tailEnd type="none" w="sm" len="sm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13443" name="Line 370"/>
                <p:cNvSpPr/>
                <p:nvPr/>
              </p:nvSpPr>
              <p:spPr>
                <a:xfrm>
                  <a:off x="4800" y="3658"/>
                  <a:ext cx="0" cy="41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44" name="Line 371"/>
                <p:cNvSpPr/>
                <p:nvPr/>
              </p:nvSpPr>
              <p:spPr>
                <a:xfrm>
                  <a:off x="4848" y="3658"/>
                  <a:ext cx="0" cy="86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3441" name="Text Box 372" descr="PE03255_"/>
              <p:cNvSpPr txBox="1"/>
              <p:nvPr/>
            </p:nvSpPr>
            <p:spPr>
              <a:xfrm rot="8109606">
                <a:off x="1872" y="1048"/>
                <a:ext cx="212" cy="168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vert="eaVert">
                <a:spAutoFit/>
              </a:bodyPr>
              <a:p>
                <a:pPr lvl="0" eaLnBrk="0" hangingPunct="0"/>
                <a:r>
                  <a:rPr lang="en-US" altLang="zh-CN" sz="1000" b="1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0     1      2     3      4      5     6      7      8      9     10</a:t>
                </a:r>
                <a:endParaRPr lang="en-US" altLang="zh-CN" sz="1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13324" name="Group 373"/>
            <p:cNvGrpSpPr/>
            <p:nvPr/>
          </p:nvGrpSpPr>
          <p:grpSpPr>
            <a:xfrm>
              <a:off x="2055" y="2512"/>
              <a:ext cx="201" cy="941"/>
              <a:chOff x="2533" y="1481"/>
              <a:chExt cx="201" cy="941"/>
            </a:xfrm>
          </p:grpSpPr>
          <p:sp>
            <p:nvSpPr>
              <p:cNvPr id="13383" name="Rectangle 374" descr="PE03255_"/>
              <p:cNvSpPr/>
              <p:nvPr/>
            </p:nvSpPr>
            <p:spPr>
              <a:xfrm rot="5400000">
                <a:off x="2152" y="1862"/>
                <a:ext cx="916" cy="15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0" hangingPunct="0"/>
                <a:r>
                  <a:rPr lang="en-US" altLang="zh-CN" sz="1000" b="1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0     1      2     3      4      5</a:t>
                </a:r>
                <a:endParaRPr lang="en-US" altLang="zh-CN" sz="1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grpSp>
            <p:nvGrpSpPr>
              <p:cNvPr id="13384" name="Group 375"/>
              <p:cNvGrpSpPr/>
              <p:nvPr/>
            </p:nvGrpSpPr>
            <p:grpSpPr>
              <a:xfrm rot="5400000">
                <a:off x="2266" y="1954"/>
                <a:ext cx="888" cy="48"/>
                <a:chOff x="4104" y="2256"/>
                <a:chExt cx="888" cy="48"/>
              </a:xfrm>
            </p:grpSpPr>
            <p:sp>
              <p:nvSpPr>
                <p:cNvPr id="13385" name="Line 376"/>
                <p:cNvSpPr/>
                <p:nvPr/>
              </p:nvSpPr>
              <p:spPr>
                <a:xfrm>
                  <a:off x="4104" y="2256"/>
                  <a:ext cx="0" cy="43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86" name="Line 377"/>
                <p:cNvSpPr/>
                <p:nvPr/>
              </p:nvSpPr>
              <p:spPr>
                <a:xfrm>
                  <a:off x="412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87" name="Line 378"/>
                <p:cNvSpPr/>
                <p:nvPr/>
              </p:nvSpPr>
              <p:spPr>
                <a:xfrm>
                  <a:off x="413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88" name="Line 379"/>
                <p:cNvSpPr/>
                <p:nvPr/>
              </p:nvSpPr>
              <p:spPr>
                <a:xfrm>
                  <a:off x="415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89" name="Line 380"/>
                <p:cNvSpPr/>
                <p:nvPr/>
              </p:nvSpPr>
              <p:spPr>
                <a:xfrm>
                  <a:off x="417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0" name="Line 381"/>
                <p:cNvSpPr/>
                <p:nvPr/>
              </p:nvSpPr>
              <p:spPr>
                <a:xfrm>
                  <a:off x="4186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1" name="Line 382"/>
                <p:cNvSpPr/>
                <p:nvPr/>
              </p:nvSpPr>
              <p:spPr>
                <a:xfrm>
                  <a:off x="420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2" name="Line 383"/>
                <p:cNvSpPr/>
                <p:nvPr/>
              </p:nvSpPr>
              <p:spPr>
                <a:xfrm>
                  <a:off x="421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3" name="Line 384"/>
                <p:cNvSpPr/>
                <p:nvPr/>
              </p:nvSpPr>
              <p:spPr>
                <a:xfrm>
                  <a:off x="423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4" name="Line 385"/>
                <p:cNvSpPr/>
                <p:nvPr/>
              </p:nvSpPr>
              <p:spPr>
                <a:xfrm>
                  <a:off x="425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5" name="Line 386"/>
                <p:cNvSpPr/>
                <p:nvPr/>
              </p:nvSpPr>
              <p:spPr>
                <a:xfrm>
                  <a:off x="4268" y="2256"/>
                  <a:ext cx="0" cy="3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6" name="Line 387"/>
                <p:cNvSpPr/>
                <p:nvPr/>
              </p:nvSpPr>
              <p:spPr>
                <a:xfrm>
                  <a:off x="428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7" name="Line 388"/>
                <p:cNvSpPr/>
                <p:nvPr/>
              </p:nvSpPr>
              <p:spPr>
                <a:xfrm>
                  <a:off x="430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8" name="Line 389"/>
                <p:cNvSpPr/>
                <p:nvPr/>
              </p:nvSpPr>
              <p:spPr>
                <a:xfrm>
                  <a:off x="431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99" name="Line 390"/>
                <p:cNvSpPr/>
                <p:nvPr/>
              </p:nvSpPr>
              <p:spPr>
                <a:xfrm>
                  <a:off x="4334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0" name="Line 391"/>
                <p:cNvSpPr/>
                <p:nvPr/>
              </p:nvSpPr>
              <p:spPr>
                <a:xfrm>
                  <a:off x="435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1" name="Line 392"/>
                <p:cNvSpPr/>
                <p:nvPr/>
              </p:nvSpPr>
              <p:spPr>
                <a:xfrm>
                  <a:off x="436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2" name="Line 393"/>
                <p:cNvSpPr/>
                <p:nvPr/>
              </p:nvSpPr>
              <p:spPr>
                <a:xfrm>
                  <a:off x="438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3" name="Line 394"/>
                <p:cNvSpPr/>
                <p:nvPr/>
              </p:nvSpPr>
              <p:spPr>
                <a:xfrm>
                  <a:off x="440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4" name="Line 395"/>
                <p:cNvSpPr/>
                <p:nvPr/>
              </p:nvSpPr>
              <p:spPr>
                <a:xfrm>
                  <a:off x="4416" y="2256"/>
                  <a:ext cx="0" cy="48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5" name="Line 396"/>
                <p:cNvSpPr/>
                <p:nvPr/>
              </p:nvSpPr>
              <p:spPr>
                <a:xfrm>
                  <a:off x="443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6" name="Line 397"/>
                <p:cNvSpPr/>
                <p:nvPr/>
              </p:nvSpPr>
              <p:spPr>
                <a:xfrm>
                  <a:off x="444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7" name="Line 398"/>
                <p:cNvSpPr/>
                <p:nvPr/>
              </p:nvSpPr>
              <p:spPr>
                <a:xfrm>
                  <a:off x="446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8" name="Line 399"/>
                <p:cNvSpPr/>
                <p:nvPr/>
              </p:nvSpPr>
              <p:spPr>
                <a:xfrm>
                  <a:off x="448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09" name="Line 400"/>
                <p:cNvSpPr/>
                <p:nvPr/>
              </p:nvSpPr>
              <p:spPr>
                <a:xfrm>
                  <a:off x="4498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0" name="Line 401"/>
                <p:cNvSpPr/>
                <p:nvPr/>
              </p:nvSpPr>
              <p:spPr>
                <a:xfrm>
                  <a:off x="451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1" name="Line 402"/>
                <p:cNvSpPr/>
                <p:nvPr/>
              </p:nvSpPr>
              <p:spPr>
                <a:xfrm>
                  <a:off x="453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2" name="Line 403"/>
                <p:cNvSpPr/>
                <p:nvPr/>
              </p:nvSpPr>
              <p:spPr>
                <a:xfrm>
                  <a:off x="454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3" name="Line 404"/>
                <p:cNvSpPr/>
                <p:nvPr/>
              </p:nvSpPr>
              <p:spPr>
                <a:xfrm>
                  <a:off x="456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4" name="Line 405"/>
                <p:cNvSpPr/>
                <p:nvPr/>
              </p:nvSpPr>
              <p:spPr>
                <a:xfrm>
                  <a:off x="4580" y="2256"/>
                  <a:ext cx="0" cy="48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5" name="Line 406"/>
                <p:cNvSpPr/>
                <p:nvPr/>
              </p:nvSpPr>
              <p:spPr>
                <a:xfrm>
                  <a:off x="459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6" name="Line 407"/>
                <p:cNvSpPr/>
                <p:nvPr/>
              </p:nvSpPr>
              <p:spPr>
                <a:xfrm>
                  <a:off x="461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7" name="Line 408"/>
                <p:cNvSpPr/>
                <p:nvPr/>
              </p:nvSpPr>
              <p:spPr>
                <a:xfrm>
                  <a:off x="462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8" name="Line 409"/>
                <p:cNvSpPr/>
                <p:nvPr/>
              </p:nvSpPr>
              <p:spPr>
                <a:xfrm>
                  <a:off x="4646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19" name="Line 410"/>
                <p:cNvSpPr/>
                <p:nvPr/>
              </p:nvSpPr>
              <p:spPr>
                <a:xfrm>
                  <a:off x="466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0" name="Line 411"/>
                <p:cNvSpPr/>
                <p:nvPr/>
              </p:nvSpPr>
              <p:spPr>
                <a:xfrm>
                  <a:off x="467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1" name="Line 412"/>
                <p:cNvSpPr/>
                <p:nvPr/>
              </p:nvSpPr>
              <p:spPr>
                <a:xfrm>
                  <a:off x="469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2" name="Line 413"/>
                <p:cNvSpPr/>
                <p:nvPr/>
              </p:nvSpPr>
              <p:spPr>
                <a:xfrm>
                  <a:off x="471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3" name="Line 414"/>
                <p:cNvSpPr/>
                <p:nvPr/>
              </p:nvSpPr>
              <p:spPr>
                <a:xfrm>
                  <a:off x="4728" y="2256"/>
                  <a:ext cx="0" cy="48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4" name="Line 415"/>
                <p:cNvSpPr/>
                <p:nvPr/>
              </p:nvSpPr>
              <p:spPr>
                <a:xfrm>
                  <a:off x="474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5" name="Line 416"/>
                <p:cNvSpPr/>
                <p:nvPr/>
              </p:nvSpPr>
              <p:spPr>
                <a:xfrm>
                  <a:off x="476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6" name="Line 417"/>
                <p:cNvSpPr/>
                <p:nvPr/>
              </p:nvSpPr>
              <p:spPr>
                <a:xfrm>
                  <a:off x="477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7" name="Line 418"/>
                <p:cNvSpPr/>
                <p:nvPr/>
              </p:nvSpPr>
              <p:spPr>
                <a:xfrm>
                  <a:off x="479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8" name="Line 419"/>
                <p:cNvSpPr/>
                <p:nvPr/>
              </p:nvSpPr>
              <p:spPr>
                <a:xfrm>
                  <a:off x="4810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29" name="Line 420"/>
                <p:cNvSpPr/>
                <p:nvPr/>
              </p:nvSpPr>
              <p:spPr>
                <a:xfrm>
                  <a:off x="4826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0" name="Line 421"/>
                <p:cNvSpPr/>
                <p:nvPr/>
              </p:nvSpPr>
              <p:spPr>
                <a:xfrm>
                  <a:off x="484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1" name="Line 422"/>
                <p:cNvSpPr/>
                <p:nvPr/>
              </p:nvSpPr>
              <p:spPr>
                <a:xfrm>
                  <a:off x="485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2" name="Line 423"/>
                <p:cNvSpPr/>
                <p:nvPr/>
              </p:nvSpPr>
              <p:spPr>
                <a:xfrm>
                  <a:off x="4876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3" name="Line 424"/>
                <p:cNvSpPr/>
                <p:nvPr/>
              </p:nvSpPr>
              <p:spPr>
                <a:xfrm>
                  <a:off x="4892" y="2256"/>
                  <a:ext cx="0" cy="3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4" name="Line 425"/>
                <p:cNvSpPr/>
                <p:nvPr/>
              </p:nvSpPr>
              <p:spPr>
                <a:xfrm>
                  <a:off x="490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5" name="Line 426"/>
                <p:cNvSpPr/>
                <p:nvPr/>
              </p:nvSpPr>
              <p:spPr>
                <a:xfrm>
                  <a:off x="492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6" name="Line 427"/>
                <p:cNvSpPr/>
                <p:nvPr/>
              </p:nvSpPr>
              <p:spPr>
                <a:xfrm>
                  <a:off x="494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7" name="Line 428"/>
                <p:cNvSpPr/>
                <p:nvPr/>
              </p:nvSpPr>
              <p:spPr>
                <a:xfrm>
                  <a:off x="4958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8" name="Line 429"/>
                <p:cNvSpPr/>
                <p:nvPr/>
              </p:nvSpPr>
              <p:spPr>
                <a:xfrm>
                  <a:off x="497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439" name="Line 430"/>
                <p:cNvSpPr/>
                <p:nvPr/>
              </p:nvSpPr>
              <p:spPr>
                <a:xfrm>
                  <a:off x="4991" y="2256"/>
                  <a:ext cx="1" cy="0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13325" name="Group 431"/>
            <p:cNvGrpSpPr/>
            <p:nvPr/>
          </p:nvGrpSpPr>
          <p:grpSpPr>
            <a:xfrm>
              <a:off x="1174" y="2317"/>
              <a:ext cx="940" cy="164"/>
              <a:chOff x="1652" y="1286"/>
              <a:chExt cx="940" cy="164"/>
            </a:xfrm>
          </p:grpSpPr>
          <p:sp>
            <p:nvSpPr>
              <p:cNvPr id="13326" name="Rectangle 432" descr="PE03255_"/>
              <p:cNvSpPr/>
              <p:nvPr/>
            </p:nvSpPr>
            <p:spPr>
              <a:xfrm>
                <a:off x="1652" y="1296"/>
                <a:ext cx="916" cy="15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0" hangingPunct="0"/>
                <a:r>
                  <a:rPr lang="en-US" altLang="zh-CN" sz="1000" b="1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0     1      2     3      4      5</a:t>
                </a:r>
                <a:endParaRPr lang="en-US" altLang="zh-CN" sz="1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grpSp>
            <p:nvGrpSpPr>
              <p:cNvPr id="13327" name="Group 433"/>
              <p:cNvGrpSpPr/>
              <p:nvPr/>
            </p:nvGrpSpPr>
            <p:grpSpPr>
              <a:xfrm>
                <a:off x="1704" y="1286"/>
                <a:ext cx="888" cy="48"/>
                <a:chOff x="4104" y="2256"/>
                <a:chExt cx="888" cy="48"/>
              </a:xfrm>
            </p:grpSpPr>
            <p:sp>
              <p:nvSpPr>
                <p:cNvPr id="13328" name="Line 434"/>
                <p:cNvSpPr/>
                <p:nvPr/>
              </p:nvSpPr>
              <p:spPr>
                <a:xfrm>
                  <a:off x="4104" y="2256"/>
                  <a:ext cx="0" cy="43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29" name="Line 435"/>
                <p:cNvSpPr/>
                <p:nvPr/>
              </p:nvSpPr>
              <p:spPr>
                <a:xfrm>
                  <a:off x="412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0" name="Line 436"/>
                <p:cNvSpPr/>
                <p:nvPr/>
              </p:nvSpPr>
              <p:spPr>
                <a:xfrm>
                  <a:off x="413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1" name="Line 437"/>
                <p:cNvSpPr/>
                <p:nvPr/>
              </p:nvSpPr>
              <p:spPr>
                <a:xfrm>
                  <a:off x="415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2" name="Line 438"/>
                <p:cNvSpPr/>
                <p:nvPr/>
              </p:nvSpPr>
              <p:spPr>
                <a:xfrm>
                  <a:off x="417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3" name="Line 439"/>
                <p:cNvSpPr/>
                <p:nvPr/>
              </p:nvSpPr>
              <p:spPr>
                <a:xfrm>
                  <a:off x="4186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4" name="Line 440"/>
                <p:cNvSpPr/>
                <p:nvPr/>
              </p:nvSpPr>
              <p:spPr>
                <a:xfrm>
                  <a:off x="420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5" name="Line 441"/>
                <p:cNvSpPr/>
                <p:nvPr/>
              </p:nvSpPr>
              <p:spPr>
                <a:xfrm>
                  <a:off x="421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6" name="Line 442"/>
                <p:cNvSpPr/>
                <p:nvPr/>
              </p:nvSpPr>
              <p:spPr>
                <a:xfrm>
                  <a:off x="423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7" name="Line 443"/>
                <p:cNvSpPr/>
                <p:nvPr/>
              </p:nvSpPr>
              <p:spPr>
                <a:xfrm>
                  <a:off x="425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8" name="Line 444"/>
                <p:cNvSpPr/>
                <p:nvPr/>
              </p:nvSpPr>
              <p:spPr>
                <a:xfrm>
                  <a:off x="4268" y="2256"/>
                  <a:ext cx="0" cy="3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39" name="Line 445"/>
                <p:cNvSpPr/>
                <p:nvPr/>
              </p:nvSpPr>
              <p:spPr>
                <a:xfrm>
                  <a:off x="428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0" name="Line 446"/>
                <p:cNvSpPr/>
                <p:nvPr/>
              </p:nvSpPr>
              <p:spPr>
                <a:xfrm>
                  <a:off x="430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1" name="Line 447"/>
                <p:cNvSpPr/>
                <p:nvPr/>
              </p:nvSpPr>
              <p:spPr>
                <a:xfrm>
                  <a:off x="431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2" name="Line 448"/>
                <p:cNvSpPr/>
                <p:nvPr/>
              </p:nvSpPr>
              <p:spPr>
                <a:xfrm>
                  <a:off x="4334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3" name="Line 449"/>
                <p:cNvSpPr/>
                <p:nvPr/>
              </p:nvSpPr>
              <p:spPr>
                <a:xfrm>
                  <a:off x="435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4" name="Line 450"/>
                <p:cNvSpPr/>
                <p:nvPr/>
              </p:nvSpPr>
              <p:spPr>
                <a:xfrm>
                  <a:off x="436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5" name="Line 451"/>
                <p:cNvSpPr/>
                <p:nvPr/>
              </p:nvSpPr>
              <p:spPr>
                <a:xfrm>
                  <a:off x="438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6" name="Line 452"/>
                <p:cNvSpPr/>
                <p:nvPr/>
              </p:nvSpPr>
              <p:spPr>
                <a:xfrm>
                  <a:off x="4400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7" name="Line 453"/>
                <p:cNvSpPr/>
                <p:nvPr/>
              </p:nvSpPr>
              <p:spPr>
                <a:xfrm>
                  <a:off x="4416" y="2256"/>
                  <a:ext cx="0" cy="48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8" name="Line 454"/>
                <p:cNvSpPr/>
                <p:nvPr/>
              </p:nvSpPr>
              <p:spPr>
                <a:xfrm>
                  <a:off x="443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49" name="Line 455"/>
                <p:cNvSpPr/>
                <p:nvPr/>
              </p:nvSpPr>
              <p:spPr>
                <a:xfrm>
                  <a:off x="444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0" name="Line 456"/>
                <p:cNvSpPr/>
                <p:nvPr/>
              </p:nvSpPr>
              <p:spPr>
                <a:xfrm>
                  <a:off x="446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1" name="Line 457"/>
                <p:cNvSpPr/>
                <p:nvPr/>
              </p:nvSpPr>
              <p:spPr>
                <a:xfrm>
                  <a:off x="448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2" name="Line 458"/>
                <p:cNvSpPr/>
                <p:nvPr/>
              </p:nvSpPr>
              <p:spPr>
                <a:xfrm>
                  <a:off x="4498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3" name="Line 459"/>
                <p:cNvSpPr/>
                <p:nvPr/>
              </p:nvSpPr>
              <p:spPr>
                <a:xfrm>
                  <a:off x="451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4" name="Line 460"/>
                <p:cNvSpPr/>
                <p:nvPr/>
              </p:nvSpPr>
              <p:spPr>
                <a:xfrm>
                  <a:off x="453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5" name="Line 461"/>
                <p:cNvSpPr/>
                <p:nvPr/>
              </p:nvSpPr>
              <p:spPr>
                <a:xfrm>
                  <a:off x="454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6" name="Line 462"/>
                <p:cNvSpPr/>
                <p:nvPr/>
              </p:nvSpPr>
              <p:spPr>
                <a:xfrm>
                  <a:off x="456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7" name="Line 463"/>
                <p:cNvSpPr/>
                <p:nvPr/>
              </p:nvSpPr>
              <p:spPr>
                <a:xfrm>
                  <a:off x="4580" y="2256"/>
                  <a:ext cx="0" cy="48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8" name="Line 464"/>
                <p:cNvSpPr/>
                <p:nvPr/>
              </p:nvSpPr>
              <p:spPr>
                <a:xfrm>
                  <a:off x="459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59" name="Line 465"/>
                <p:cNvSpPr/>
                <p:nvPr/>
              </p:nvSpPr>
              <p:spPr>
                <a:xfrm>
                  <a:off x="461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0" name="Line 466"/>
                <p:cNvSpPr/>
                <p:nvPr/>
              </p:nvSpPr>
              <p:spPr>
                <a:xfrm>
                  <a:off x="462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1" name="Line 467"/>
                <p:cNvSpPr/>
                <p:nvPr/>
              </p:nvSpPr>
              <p:spPr>
                <a:xfrm>
                  <a:off x="4646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2" name="Line 468"/>
                <p:cNvSpPr/>
                <p:nvPr/>
              </p:nvSpPr>
              <p:spPr>
                <a:xfrm>
                  <a:off x="466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3" name="Line 469"/>
                <p:cNvSpPr/>
                <p:nvPr/>
              </p:nvSpPr>
              <p:spPr>
                <a:xfrm>
                  <a:off x="467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4" name="Line 470"/>
                <p:cNvSpPr/>
                <p:nvPr/>
              </p:nvSpPr>
              <p:spPr>
                <a:xfrm>
                  <a:off x="469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5" name="Line 471"/>
                <p:cNvSpPr/>
                <p:nvPr/>
              </p:nvSpPr>
              <p:spPr>
                <a:xfrm>
                  <a:off x="4712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6" name="Line 472"/>
                <p:cNvSpPr/>
                <p:nvPr/>
              </p:nvSpPr>
              <p:spPr>
                <a:xfrm>
                  <a:off x="4728" y="2256"/>
                  <a:ext cx="0" cy="48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7" name="Line 473"/>
                <p:cNvSpPr/>
                <p:nvPr/>
              </p:nvSpPr>
              <p:spPr>
                <a:xfrm>
                  <a:off x="474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8" name="Line 474"/>
                <p:cNvSpPr/>
                <p:nvPr/>
              </p:nvSpPr>
              <p:spPr>
                <a:xfrm>
                  <a:off x="476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69" name="Line 475"/>
                <p:cNvSpPr/>
                <p:nvPr/>
              </p:nvSpPr>
              <p:spPr>
                <a:xfrm>
                  <a:off x="4777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0" name="Line 476"/>
                <p:cNvSpPr/>
                <p:nvPr/>
              </p:nvSpPr>
              <p:spPr>
                <a:xfrm>
                  <a:off x="479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1" name="Line 477"/>
                <p:cNvSpPr/>
                <p:nvPr/>
              </p:nvSpPr>
              <p:spPr>
                <a:xfrm>
                  <a:off x="4810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2" name="Line 478"/>
                <p:cNvSpPr/>
                <p:nvPr/>
              </p:nvSpPr>
              <p:spPr>
                <a:xfrm>
                  <a:off x="4826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3" name="Line 479"/>
                <p:cNvSpPr/>
                <p:nvPr/>
              </p:nvSpPr>
              <p:spPr>
                <a:xfrm>
                  <a:off x="4843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4" name="Line 480"/>
                <p:cNvSpPr/>
                <p:nvPr/>
              </p:nvSpPr>
              <p:spPr>
                <a:xfrm>
                  <a:off x="485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5" name="Line 481"/>
                <p:cNvSpPr/>
                <p:nvPr/>
              </p:nvSpPr>
              <p:spPr>
                <a:xfrm>
                  <a:off x="4876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6" name="Line 482"/>
                <p:cNvSpPr/>
                <p:nvPr/>
              </p:nvSpPr>
              <p:spPr>
                <a:xfrm>
                  <a:off x="4892" y="2256"/>
                  <a:ext cx="0" cy="39"/>
                </a:xfrm>
                <a:prstGeom prst="line">
                  <a:avLst/>
                </a:prstGeom>
                <a:ln w="6350" cap="flat" cmpd="sng">
                  <a:solidFill>
                    <a:schemeClr val="hlink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7" name="Line 483"/>
                <p:cNvSpPr/>
                <p:nvPr/>
              </p:nvSpPr>
              <p:spPr>
                <a:xfrm>
                  <a:off x="4909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8" name="Line 484"/>
                <p:cNvSpPr/>
                <p:nvPr/>
              </p:nvSpPr>
              <p:spPr>
                <a:xfrm>
                  <a:off x="4925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79" name="Line 485"/>
                <p:cNvSpPr/>
                <p:nvPr/>
              </p:nvSpPr>
              <p:spPr>
                <a:xfrm>
                  <a:off x="4941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80" name="Line 486"/>
                <p:cNvSpPr/>
                <p:nvPr/>
              </p:nvSpPr>
              <p:spPr>
                <a:xfrm>
                  <a:off x="4958" y="2256"/>
                  <a:ext cx="0" cy="35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81" name="Line 487"/>
                <p:cNvSpPr/>
                <p:nvPr/>
              </p:nvSpPr>
              <p:spPr>
                <a:xfrm>
                  <a:off x="4974" y="2256"/>
                  <a:ext cx="0" cy="23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3382" name="Line 488"/>
                <p:cNvSpPr/>
                <p:nvPr/>
              </p:nvSpPr>
              <p:spPr>
                <a:xfrm>
                  <a:off x="4991" y="2256"/>
                  <a:ext cx="1" cy="0"/>
                </a:xfrm>
                <a:prstGeom prst="line">
                  <a:avLst/>
                </a:prstGeom>
                <a:ln w="6350" cap="flat" cmpd="sng">
                  <a:solidFill>
                    <a:srgbClr val="0033CC"/>
                  </a:solidFill>
                  <a:prstDash val="solid"/>
                  <a:headEnd type="none" w="sm" len="sm"/>
                  <a:tailEnd type="none" w="sm" len="sm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sp>
        <p:nvSpPr>
          <p:cNvPr id="51689" name="WordArt 489"/>
          <p:cNvSpPr>
            <a:spLocks noChangeArrowheads="1" noChangeShapeType="1" noTextEdit="1"/>
          </p:cNvSpPr>
          <p:nvPr/>
        </p:nvSpPr>
        <p:spPr bwMode="auto">
          <a:xfrm>
            <a:off x="647700" y="152400"/>
            <a:ext cx="2247900" cy="8382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69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0" cap="none" spc="0" normalizeH="0" baseline="0" noProof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动手探索</a:t>
            </a:r>
            <a:r>
              <a:rPr kumimoji="0" lang="en-US" altLang="zh-CN" sz="9600" b="1" i="0" u="none" strike="noStrike" kern="10" cap="none" spc="0" normalizeH="0" baseline="0" noProof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(4)</a:t>
            </a:r>
            <a:endParaRPr kumimoji="0" lang="zh-CN" altLang="en-US" sz="9600" b="1" i="0" u="none" strike="noStrike" kern="10" cap="none" spc="0" normalizeH="0" baseline="0" noProof="0">
              <a:ln w="31750">
                <a:solidFill>
                  <a:srgbClr val="990000"/>
                </a:solidFill>
                <a:round/>
              </a:ln>
              <a:gradFill rotWithShape="0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黑体"/>
              <a:ea typeface="黑体"/>
              <a:cs typeface="+mn-cs"/>
            </a:endParaRPr>
          </a:p>
        </p:txBody>
      </p:sp>
      <p:pic>
        <p:nvPicPr>
          <p:cNvPr id="13318" name="Picture 493" descr="2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3319" name="Picture 494" descr="2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8891588" y="-52387"/>
            <a:ext cx="252412" cy="69103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3320" name="Rectangle 496"/>
          <p:cNvSpPr/>
          <p:nvPr/>
        </p:nvSpPr>
        <p:spPr>
          <a:xfrm>
            <a:off x="2792413" y="1635125"/>
            <a:ext cx="355758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〔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画出的角是</a:t>
            </a:r>
            <a:r>
              <a:rPr lang="en-US" altLang="zh-CN"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～</a:t>
            </a:r>
            <a:r>
              <a:rPr lang="en-US" altLang="zh-CN"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180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度</a:t>
            </a:r>
            <a:r>
              <a:rPr lang="en-US" altLang="zh-CN"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〕</a:t>
            </a:r>
            <a:endParaRPr lang="en-US" altLang="zh-CN" sz="24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spd="med">
    <p:wheel spokes="4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4" name="Group 2"/>
          <p:cNvGrpSpPr/>
          <p:nvPr/>
        </p:nvGrpSpPr>
        <p:grpSpPr>
          <a:xfrm>
            <a:off x="179388" y="1773238"/>
            <a:ext cx="1728787" cy="1439862"/>
            <a:chOff x="192" y="192"/>
            <a:chExt cx="1035" cy="748"/>
          </a:xfrm>
        </p:grpSpPr>
        <p:grpSp>
          <p:nvGrpSpPr>
            <p:cNvPr id="14416" name="Group 3"/>
            <p:cNvGrpSpPr/>
            <p:nvPr/>
          </p:nvGrpSpPr>
          <p:grpSpPr>
            <a:xfrm flipH="1">
              <a:off x="192" y="192"/>
              <a:ext cx="460" cy="748"/>
              <a:chOff x="1920" y="2256"/>
              <a:chExt cx="720" cy="1248"/>
            </a:xfrm>
          </p:grpSpPr>
          <p:sp>
            <p:nvSpPr>
              <p:cNvPr id="14420" name="AutoShape 4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421" name="AutoShape 5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417" name="Group 6"/>
            <p:cNvGrpSpPr/>
            <p:nvPr/>
          </p:nvGrpSpPr>
          <p:grpSpPr>
            <a:xfrm>
              <a:off x="651" y="363"/>
              <a:ext cx="576" cy="576"/>
              <a:chOff x="4320" y="2208"/>
              <a:chExt cx="960" cy="960"/>
            </a:xfrm>
          </p:grpSpPr>
          <p:sp>
            <p:nvSpPr>
              <p:cNvPr id="14418" name="AutoShape 7"/>
              <p:cNvSpPr/>
              <p:nvPr/>
            </p:nvSpPr>
            <p:spPr>
              <a:xfrm>
                <a:off x="4320" y="2208"/>
                <a:ext cx="960" cy="960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419" name="AutoShape 8"/>
              <p:cNvSpPr/>
              <p:nvPr/>
            </p:nvSpPr>
            <p:spPr>
              <a:xfrm>
                <a:off x="4464" y="2544"/>
                <a:ext cx="480" cy="480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4339" name="Rectangle 9"/>
          <p:cNvSpPr/>
          <p:nvPr/>
        </p:nvSpPr>
        <p:spPr>
          <a:xfrm>
            <a:off x="3059113" y="260350"/>
            <a:ext cx="4392612" cy="946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利用一副三角板，我们能画出哪些度数的角？ </a:t>
            </a:r>
            <a:endParaRPr lang="zh-CN" altLang="en-US" sz="2800" b="1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4340" name="Picture 10" descr="qz_1rejo[1]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732588" y="5359400"/>
            <a:ext cx="2411412" cy="14986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4341" name="WordArt 11"/>
          <p:cNvSpPr>
            <a:spLocks noTextEdit="1"/>
          </p:cNvSpPr>
          <p:nvPr/>
        </p:nvSpPr>
        <p:spPr>
          <a:xfrm>
            <a:off x="323850" y="333375"/>
            <a:ext cx="1828800" cy="9715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p>
            <a:pPr algn="l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方正舒体" charset="0"/>
                <a:ea typeface="方正舒体" charset="0"/>
              </a:rPr>
              <a:t>探究活动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latin typeface="方正舒体" charset="0"/>
              <a:ea typeface="方正舒体" charset="0"/>
            </a:endParaRPr>
          </a:p>
        </p:txBody>
      </p:sp>
      <p:pic>
        <p:nvPicPr>
          <p:cNvPr id="14342" name="Picture 12" descr="e2-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1188" y="620713"/>
            <a:ext cx="1081087" cy="107950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18445" name="Group 13"/>
          <p:cNvGrpSpPr/>
          <p:nvPr/>
        </p:nvGrpSpPr>
        <p:grpSpPr>
          <a:xfrm>
            <a:off x="5148263" y="4652963"/>
            <a:ext cx="1152525" cy="1584325"/>
            <a:chOff x="2517" y="1933"/>
            <a:chExt cx="726" cy="998"/>
          </a:xfrm>
        </p:grpSpPr>
        <p:grpSp>
          <p:nvGrpSpPr>
            <p:cNvPr id="14410" name="Group 14"/>
            <p:cNvGrpSpPr/>
            <p:nvPr/>
          </p:nvGrpSpPr>
          <p:grpSpPr>
            <a:xfrm flipH="1">
              <a:off x="2517" y="1933"/>
              <a:ext cx="544" cy="998"/>
              <a:chOff x="1920" y="2256"/>
              <a:chExt cx="720" cy="1248"/>
            </a:xfrm>
          </p:grpSpPr>
          <p:sp>
            <p:nvSpPr>
              <p:cNvPr id="14414" name="AutoShape 15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415" name="AutoShape 16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411" name="Group 17"/>
            <p:cNvGrpSpPr/>
            <p:nvPr/>
          </p:nvGrpSpPr>
          <p:grpSpPr>
            <a:xfrm flipH="1">
              <a:off x="2517" y="2281"/>
              <a:ext cx="726" cy="650"/>
              <a:chOff x="4320" y="2208"/>
              <a:chExt cx="960" cy="960"/>
            </a:xfrm>
          </p:grpSpPr>
          <p:sp>
            <p:nvSpPr>
              <p:cNvPr id="14412" name="AutoShape 18"/>
              <p:cNvSpPr/>
              <p:nvPr/>
            </p:nvSpPr>
            <p:spPr>
              <a:xfrm>
                <a:off x="4320" y="2208"/>
                <a:ext cx="960" cy="960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413" name="AutoShape 19"/>
              <p:cNvSpPr/>
              <p:nvPr/>
            </p:nvSpPr>
            <p:spPr>
              <a:xfrm>
                <a:off x="4464" y="2544"/>
                <a:ext cx="480" cy="480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8452" name="Rectangle 20"/>
          <p:cNvSpPr/>
          <p:nvPr/>
        </p:nvSpPr>
        <p:spPr>
          <a:xfrm>
            <a:off x="684213" y="2852738"/>
            <a:ext cx="81756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180 º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453" name="Rectangle 21"/>
          <p:cNvSpPr/>
          <p:nvPr/>
        </p:nvSpPr>
        <p:spPr>
          <a:xfrm>
            <a:off x="5076825" y="5734050"/>
            <a:ext cx="585788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15 º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8454" name="Group 22"/>
          <p:cNvGrpSpPr/>
          <p:nvPr/>
        </p:nvGrpSpPr>
        <p:grpSpPr>
          <a:xfrm>
            <a:off x="4367213" y="1319213"/>
            <a:ext cx="1216025" cy="1730375"/>
            <a:chOff x="2751" y="831"/>
            <a:chExt cx="766" cy="1090"/>
          </a:xfrm>
        </p:grpSpPr>
        <p:sp>
          <p:nvSpPr>
            <p:cNvPr id="14405" name="AutoShape 23"/>
            <p:cNvSpPr/>
            <p:nvPr/>
          </p:nvSpPr>
          <p:spPr>
            <a:xfrm rot="7962124" flipH="1">
              <a:off x="2699" y="1207"/>
              <a:ext cx="665" cy="561"/>
            </a:xfrm>
            <a:prstGeom prst="rtTriangle">
              <a:avLst/>
            </a:prstGeom>
            <a:noFill/>
            <a:ln w="28575" cap="flat" cmpd="sng">
              <a:solidFill>
                <a:srgbClr val="3366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4406" name="AutoShape 24"/>
            <p:cNvSpPr/>
            <p:nvPr/>
          </p:nvSpPr>
          <p:spPr>
            <a:xfrm rot="7962124" flipH="1">
              <a:off x="2779" y="1357"/>
              <a:ext cx="332" cy="281"/>
            </a:xfrm>
            <a:prstGeom prst="rtTriangle">
              <a:avLst/>
            </a:prstGeom>
            <a:noFill/>
            <a:ln w="28575" cap="flat" cmpd="sng">
              <a:solidFill>
                <a:srgbClr val="3366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charset="0"/>
                <a:ea typeface="宋体" pitchFamily="2" charset="-122"/>
              </a:endParaRPr>
            </a:p>
          </p:txBody>
        </p:sp>
        <p:grpSp>
          <p:nvGrpSpPr>
            <p:cNvPr id="14407" name="Group 25"/>
            <p:cNvGrpSpPr/>
            <p:nvPr/>
          </p:nvGrpSpPr>
          <p:grpSpPr>
            <a:xfrm rot="5544727" flipH="1">
              <a:off x="2737" y="1141"/>
              <a:ext cx="1090" cy="469"/>
              <a:chOff x="1920" y="2256"/>
              <a:chExt cx="720" cy="1248"/>
            </a:xfrm>
          </p:grpSpPr>
          <p:sp>
            <p:nvSpPr>
              <p:cNvPr id="14408" name="AutoShape 26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409" name="AutoShape 27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8460" name="Rectangle 28"/>
          <p:cNvSpPr/>
          <p:nvPr/>
        </p:nvSpPr>
        <p:spPr>
          <a:xfrm>
            <a:off x="4500563" y="2671763"/>
            <a:ext cx="712787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135 º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8461" name="Group 29"/>
          <p:cNvGrpSpPr/>
          <p:nvPr/>
        </p:nvGrpSpPr>
        <p:grpSpPr>
          <a:xfrm>
            <a:off x="2195513" y="1484313"/>
            <a:ext cx="1512887" cy="1584325"/>
            <a:chOff x="3786" y="1795"/>
            <a:chExt cx="1209" cy="1225"/>
          </a:xfrm>
        </p:grpSpPr>
        <p:grpSp>
          <p:nvGrpSpPr>
            <p:cNvPr id="14399" name="Group 30"/>
            <p:cNvGrpSpPr/>
            <p:nvPr/>
          </p:nvGrpSpPr>
          <p:grpSpPr>
            <a:xfrm rot="4208727" flipH="1">
              <a:off x="4179" y="2120"/>
              <a:ext cx="816" cy="816"/>
              <a:chOff x="1920" y="2256"/>
              <a:chExt cx="720" cy="1248"/>
            </a:xfrm>
          </p:grpSpPr>
          <p:sp>
            <p:nvSpPr>
              <p:cNvPr id="14403" name="AutoShape 31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404" name="AutoShape 32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400" name="Group 33"/>
            <p:cNvGrpSpPr/>
            <p:nvPr/>
          </p:nvGrpSpPr>
          <p:grpSpPr>
            <a:xfrm rot="5864913" flipH="1">
              <a:off x="3491" y="2090"/>
              <a:ext cx="1225" cy="635"/>
              <a:chOff x="1920" y="2256"/>
              <a:chExt cx="720" cy="1248"/>
            </a:xfrm>
          </p:grpSpPr>
          <p:sp>
            <p:nvSpPr>
              <p:cNvPr id="14401" name="AutoShape 34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402" name="AutoShape 35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8468" name="Rectangle 36"/>
          <p:cNvSpPr/>
          <p:nvPr/>
        </p:nvSpPr>
        <p:spPr>
          <a:xfrm>
            <a:off x="2555875" y="2708275"/>
            <a:ext cx="8175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150 º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8469" name="Group 37"/>
          <p:cNvGrpSpPr/>
          <p:nvPr/>
        </p:nvGrpSpPr>
        <p:grpSpPr>
          <a:xfrm>
            <a:off x="6156325" y="3284538"/>
            <a:ext cx="1655763" cy="1366837"/>
            <a:chOff x="1927" y="3113"/>
            <a:chExt cx="1043" cy="861"/>
          </a:xfrm>
        </p:grpSpPr>
        <p:grpSp>
          <p:nvGrpSpPr>
            <p:cNvPr id="14393" name="Group 38"/>
            <p:cNvGrpSpPr/>
            <p:nvPr/>
          </p:nvGrpSpPr>
          <p:grpSpPr>
            <a:xfrm rot="-3576900" flipH="1">
              <a:off x="1745" y="3294"/>
              <a:ext cx="817" cy="454"/>
              <a:chOff x="1920" y="2256"/>
              <a:chExt cx="720" cy="1248"/>
            </a:xfrm>
          </p:grpSpPr>
          <p:sp>
            <p:nvSpPr>
              <p:cNvPr id="14397" name="AutoShape 39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98" name="AutoShape 40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394" name="Group 41"/>
            <p:cNvGrpSpPr/>
            <p:nvPr/>
          </p:nvGrpSpPr>
          <p:grpSpPr>
            <a:xfrm rot="5368163" flipH="1">
              <a:off x="2154" y="3158"/>
              <a:ext cx="816" cy="816"/>
              <a:chOff x="1920" y="2256"/>
              <a:chExt cx="720" cy="1248"/>
            </a:xfrm>
          </p:grpSpPr>
          <p:sp>
            <p:nvSpPr>
              <p:cNvPr id="14395" name="AutoShape 42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96" name="AutoShape 43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18476" name="Group 44"/>
          <p:cNvGrpSpPr/>
          <p:nvPr/>
        </p:nvGrpSpPr>
        <p:grpSpPr>
          <a:xfrm>
            <a:off x="611188" y="3429000"/>
            <a:ext cx="2063750" cy="1228725"/>
            <a:chOff x="3787" y="754"/>
            <a:chExt cx="1300" cy="774"/>
          </a:xfrm>
        </p:grpSpPr>
        <p:grpSp>
          <p:nvGrpSpPr>
            <p:cNvPr id="14387" name="Group 45"/>
            <p:cNvGrpSpPr/>
            <p:nvPr/>
          </p:nvGrpSpPr>
          <p:grpSpPr>
            <a:xfrm rot="-10559755" flipH="1">
              <a:off x="4090" y="984"/>
              <a:ext cx="997" cy="544"/>
              <a:chOff x="1920" y="2256"/>
              <a:chExt cx="720" cy="1248"/>
            </a:xfrm>
          </p:grpSpPr>
          <p:sp>
            <p:nvSpPr>
              <p:cNvPr id="14391" name="AutoShape 46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92" name="AutoShape 47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388" name="Group 48"/>
            <p:cNvGrpSpPr/>
            <p:nvPr/>
          </p:nvGrpSpPr>
          <p:grpSpPr>
            <a:xfrm rot="8387889" flipH="1">
              <a:off x="3787" y="754"/>
              <a:ext cx="590" cy="634"/>
              <a:chOff x="1920" y="2256"/>
              <a:chExt cx="720" cy="1248"/>
            </a:xfrm>
          </p:grpSpPr>
          <p:sp>
            <p:nvSpPr>
              <p:cNvPr id="14389" name="AutoShape 49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90" name="AutoShape 50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18483" name="Group 51"/>
          <p:cNvGrpSpPr/>
          <p:nvPr/>
        </p:nvGrpSpPr>
        <p:grpSpPr>
          <a:xfrm>
            <a:off x="3563938" y="3573463"/>
            <a:ext cx="1304925" cy="1330325"/>
            <a:chOff x="3645" y="1094"/>
            <a:chExt cx="822" cy="838"/>
          </a:xfrm>
        </p:grpSpPr>
        <p:grpSp>
          <p:nvGrpSpPr>
            <p:cNvPr id="14381" name="Group 52"/>
            <p:cNvGrpSpPr/>
            <p:nvPr/>
          </p:nvGrpSpPr>
          <p:grpSpPr>
            <a:xfrm rot="9034127" flipH="1">
              <a:off x="3645" y="1094"/>
              <a:ext cx="499" cy="757"/>
              <a:chOff x="1920" y="2256"/>
              <a:chExt cx="720" cy="1248"/>
            </a:xfrm>
          </p:grpSpPr>
          <p:sp>
            <p:nvSpPr>
              <p:cNvPr id="14385" name="AutoShape 53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86" name="AutoShape 54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382" name="Group 55"/>
            <p:cNvGrpSpPr/>
            <p:nvPr/>
          </p:nvGrpSpPr>
          <p:grpSpPr>
            <a:xfrm rot="-10579839" flipH="1">
              <a:off x="3878" y="1253"/>
              <a:ext cx="589" cy="679"/>
              <a:chOff x="1920" y="2256"/>
              <a:chExt cx="720" cy="1248"/>
            </a:xfrm>
          </p:grpSpPr>
          <p:sp>
            <p:nvSpPr>
              <p:cNvPr id="14383" name="AutoShape 56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84" name="AutoShape 57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8490" name="Rectangle 58"/>
          <p:cNvSpPr/>
          <p:nvPr/>
        </p:nvSpPr>
        <p:spPr>
          <a:xfrm>
            <a:off x="3708400" y="4292600"/>
            <a:ext cx="6651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75 º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491" name="Rectangle 59"/>
          <p:cNvSpPr/>
          <p:nvPr/>
        </p:nvSpPr>
        <p:spPr>
          <a:xfrm>
            <a:off x="827088" y="4149725"/>
            <a:ext cx="712787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105 º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492" name="Rectangle 60"/>
          <p:cNvSpPr/>
          <p:nvPr/>
        </p:nvSpPr>
        <p:spPr>
          <a:xfrm>
            <a:off x="6516688" y="4292600"/>
            <a:ext cx="585787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60 º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8493" name="Group 61"/>
          <p:cNvGrpSpPr/>
          <p:nvPr/>
        </p:nvGrpSpPr>
        <p:grpSpPr>
          <a:xfrm>
            <a:off x="395288" y="4941888"/>
            <a:ext cx="1158875" cy="1438275"/>
            <a:chOff x="2922" y="3067"/>
            <a:chExt cx="730" cy="906"/>
          </a:xfrm>
        </p:grpSpPr>
        <p:grpSp>
          <p:nvGrpSpPr>
            <p:cNvPr id="14375" name="Group 62"/>
            <p:cNvGrpSpPr/>
            <p:nvPr/>
          </p:nvGrpSpPr>
          <p:grpSpPr>
            <a:xfrm rot="5368163" flipH="1">
              <a:off x="2972" y="3293"/>
              <a:ext cx="906" cy="454"/>
              <a:chOff x="1920" y="2256"/>
              <a:chExt cx="720" cy="1248"/>
            </a:xfrm>
          </p:grpSpPr>
          <p:sp>
            <p:nvSpPr>
              <p:cNvPr id="14379" name="AutoShape 63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80" name="AutoShape 64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376" name="Group 65"/>
            <p:cNvGrpSpPr/>
            <p:nvPr/>
          </p:nvGrpSpPr>
          <p:grpSpPr>
            <a:xfrm rot="-2896682" flipH="1">
              <a:off x="2909" y="3306"/>
              <a:ext cx="573" cy="548"/>
              <a:chOff x="1920" y="2256"/>
              <a:chExt cx="720" cy="1248"/>
            </a:xfrm>
          </p:grpSpPr>
          <p:sp>
            <p:nvSpPr>
              <p:cNvPr id="14377" name="AutoShape 66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78" name="AutoShape 67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18500" name="Group 68"/>
          <p:cNvGrpSpPr/>
          <p:nvPr/>
        </p:nvGrpSpPr>
        <p:grpSpPr>
          <a:xfrm>
            <a:off x="3348038" y="5229225"/>
            <a:ext cx="1123950" cy="1157288"/>
            <a:chOff x="1628" y="3385"/>
            <a:chExt cx="708" cy="729"/>
          </a:xfrm>
        </p:grpSpPr>
        <p:grpSp>
          <p:nvGrpSpPr>
            <p:cNvPr id="14369" name="Group 69"/>
            <p:cNvGrpSpPr/>
            <p:nvPr/>
          </p:nvGrpSpPr>
          <p:grpSpPr>
            <a:xfrm rot="5366793" flipH="1">
              <a:off x="1516" y="3500"/>
              <a:ext cx="708" cy="478"/>
              <a:chOff x="1920" y="2256"/>
              <a:chExt cx="720" cy="1248"/>
            </a:xfrm>
          </p:grpSpPr>
          <p:sp>
            <p:nvSpPr>
              <p:cNvPr id="14373" name="AutoShape 70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74" name="AutoShape 71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370" name="Group 72"/>
            <p:cNvGrpSpPr/>
            <p:nvPr/>
          </p:nvGrpSpPr>
          <p:grpSpPr>
            <a:xfrm rot="10781209" flipH="1">
              <a:off x="1628" y="3636"/>
              <a:ext cx="708" cy="478"/>
              <a:chOff x="1920" y="2256"/>
              <a:chExt cx="720" cy="1248"/>
            </a:xfrm>
          </p:grpSpPr>
          <p:sp>
            <p:nvSpPr>
              <p:cNvPr id="14371" name="AutoShape 73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72" name="AutoShape 74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8507" name="Rectangle 75"/>
          <p:cNvSpPr/>
          <p:nvPr/>
        </p:nvSpPr>
        <p:spPr>
          <a:xfrm>
            <a:off x="3419475" y="6092825"/>
            <a:ext cx="585788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30 º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508" name="Rectangle 76"/>
          <p:cNvSpPr/>
          <p:nvPr/>
        </p:nvSpPr>
        <p:spPr>
          <a:xfrm>
            <a:off x="827088" y="6056313"/>
            <a:ext cx="665162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45 º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8509" name="Group 77"/>
          <p:cNvGrpSpPr/>
          <p:nvPr/>
        </p:nvGrpSpPr>
        <p:grpSpPr>
          <a:xfrm>
            <a:off x="6000750" y="1698625"/>
            <a:ext cx="1554163" cy="1443038"/>
            <a:chOff x="3780" y="1070"/>
            <a:chExt cx="979" cy="909"/>
          </a:xfrm>
        </p:grpSpPr>
        <p:grpSp>
          <p:nvGrpSpPr>
            <p:cNvPr id="14363" name="Group 78"/>
            <p:cNvGrpSpPr/>
            <p:nvPr/>
          </p:nvGrpSpPr>
          <p:grpSpPr>
            <a:xfrm rot="-4886420" flipH="1">
              <a:off x="3599" y="1251"/>
              <a:ext cx="816" cy="454"/>
              <a:chOff x="1920" y="2256"/>
              <a:chExt cx="720" cy="1248"/>
            </a:xfrm>
          </p:grpSpPr>
          <p:sp>
            <p:nvSpPr>
              <p:cNvPr id="14367" name="AutoShape 79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68" name="AutoShape 80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  <p:grpSp>
          <p:nvGrpSpPr>
            <p:cNvPr id="14364" name="Group 81"/>
            <p:cNvGrpSpPr/>
            <p:nvPr/>
          </p:nvGrpSpPr>
          <p:grpSpPr>
            <a:xfrm rot="6015715" flipH="1">
              <a:off x="4198" y="1418"/>
              <a:ext cx="573" cy="548"/>
              <a:chOff x="1920" y="2256"/>
              <a:chExt cx="720" cy="1248"/>
            </a:xfrm>
          </p:grpSpPr>
          <p:sp>
            <p:nvSpPr>
              <p:cNvPr id="14365" name="AutoShape 82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4366" name="AutoShape 83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2857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8516" name="Rectangle 84"/>
          <p:cNvSpPr/>
          <p:nvPr/>
        </p:nvSpPr>
        <p:spPr>
          <a:xfrm>
            <a:off x="6443663" y="2708275"/>
            <a:ext cx="855662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120 º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517" name="Text Box 85"/>
          <p:cNvSpPr txBox="1"/>
          <p:nvPr/>
        </p:nvSpPr>
        <p:spPr>
          <a:xfrm>
            <a:off x="1763713" y="4652963"/>
            <a:ext cx="4953000" cy="191770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sz="2400" b="1">
              <a:solidFill>
                <a:schemeClr val="hlink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15º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30º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45º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60º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75º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90º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105º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120º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135º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150º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165º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等</a:t>
            </a:r>
            <a:endParaRPr lang="zh-CN" altLang="en-US" sz="24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18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" fill="hold"/>
                                        <p:tgtEl>
                                          <p:spTgt spid="1849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20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5" dur="500"/>
                                        <p:tgtEl>
                                          <p:spTgt spid="1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1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18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" fill="hold"/>
                                        <p:tgtEl>
                                          <p:spTgt spid="1845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/>
      <p:bldP spid="18453" grpId="0"/>
      <p:bldP spid="18460" grpId="0"/>
      <p:bldP spid="18468" grpId="0"/>
      <p:bldP spid="18490" grpId="0"/>
      <p:bldP spid="18491" grpId="0"/>
      <p:bldP spid="18492" grpId="0"/>
      <p:bldP spid="18507" grpId="0"/>
      <p:bldP spid="18508" grpId="0"/>
      <p:bldP spid="18516" grpId="0"/>
      <p:bldP spid="185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739775" y="850900"/>
            <a:ext cx="7197725" cy="1006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通过本堂课的探索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你学会了什么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?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有何收获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?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最想说的一句话是什么？</a:t>
            </a:r>
            <a:endParaRPr lang="zh-CN" altLang="en-US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5363" name="WordArt 4"/>
          <p:cNvSpPr>
            <a:spLocks noTextEdit="1"/>
          </p:cNvSpPr>
          <p:nvPr/>
        </p:nvSpPr>
        <p:spPr>
          <a:xfrm>
            <a:off x="3162300" y="152400"/>
            <a:ext cx="22479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95"/>
              </a:avLst>
            </a:prstTxWarp>
            <a:normAutofit/>
          </a:bodyPr>
          <a:p>
            <a:pPr algn="ctr" eaLnBrk="0" hangingPunct="0"/>
            <a:r>
              <a:rPr lang="zh-CN" altLang="en-US" sz="9600" b="1">
                <a:ln w="31750" cap="flat" cmpd="sng">
                  <a:solidFill>
                    <a:srgbClr val="99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charset="0"/>
                <a:ea typeface="黑体" charset="0"/>
              </a:rPr>
              <a:t>交流总结</a:t>
            </a:r>
            <a:endParaRPr lang="zh-CN" altLang="en-US" sz="9600" b="1">
              <a:ln w="3175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charset="0"/>
              <a:ea typeface="黑体" charset="0"/>
            </a:endParaRPr>
          </a:p>
        </p:txBody>
      </p:sp>
      <p:sp>
        <p:nvSpPr>
          <p:cNvPr id="92165" name="Rectangle 5"/>
          <p:cNvSpPr/>
          <p:nvPr/>
        </p:nvSpPr>
        <p:spPr>
          <a:xfrm>
            <a:off x="739775" y="3984625"/>
            <a:ext cx="7924800" cy="519113"/>
          </a:xfrm>
          <a:prstGeom prst="rect">
            <a:avLst/>
          </a:prstGeom>
          <a:noFill/>
          <a:ln w="38100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、角的和与差，角度的有关计算：</a:t>
            </a:r>
            <a:endParaRPr lang="zh-CN" altLang="en-US" sz="2800" b="1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166" name="Rectangle 6"/>
          <p:cNvSpPr/>
          <p:nvPr/>
        </p:nvSpPr>
        <p:spPr>
          <a:xfrm>
            <a:off x="533400" y="2022475"/>
            <a:ext cx="7777163" cy="519113"/>
          </a:xfrm>
          <a:prstGeom prst="rect">
            <a:avLst/>
          </a:prstGeom>
          <a:noFill/>
          <a:ln w="38100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、角平分线的概念：</a:t>
            </a:r>
            <a:endParaRPr lang="zh-CN" altLang="en-US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176" name="Rectangle 16"/>
          <p:cNvSpPr/>
          <p:nvPr/>
        </p:nvSpPr>
        <p:spPr>
          <a:xfrm>
            <a:off x="627063" y="2579688"/>
            <a:ext cx="8264525" cy="1006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28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从一个角的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顶点</a:t>
            </a:r>
            <a:r>
              <a:rPr lang="zh-CN" altLang="en-US" sz="28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引出的一条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射线</a:t>
            </a:r>
            <a:r>
              <a:rPr lang="zh-CN" altLang="en-US" sz="28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，把这个角分成两个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相等</a:t>
            </a:r>
            <a:r>
              <a:rPr lang="zh-CN" altLang="en-US" sz="28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的角，这条射线叫做这个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角的平分线</a:t>
            </a:r>
            <a:r>
              <a:rPr lang="en-US" altLang="zh-CN" sz="28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 </a:t>
            </a:r>
            <a:endParaRPr lang="en-US" altLang="zh-CN" sz="280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5367" name="Picture 17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5368" name="Picture 18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/>
      <p:bldP spid="92166" grpId="0"/>
      <p:bldP spid="921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0" y="3871913"/>
            <a:ext cx="9144000" cy="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110595" name="Text Box 3"/>
          <p:cNvSpPr txBox="1"/>
          <p:nvPr/>
        </p:nvSpPr>
        <p:spPr>
          <a:xfrm>
            <a:off x="2743200" y="2514600"/>
            <a:ext cx="3962400" cy="14779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1" hangingPunct="1">
              <a:spcBef>
                <a:spcPct val="50000"/>
              </a:spcBef>
              <a:buAutoNum type="arabicPeriod"/>
            </a:pPr>
            <a:r>
              <a:rPr lang="zh-CN" altLang="en-US" sz="36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课本作业题</a:t>
            </a:r>
            <a:endParaRPr lang="zh-CN" altLang="en-US" sz="36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marL="342900" lvl="0" indent="-342900" eaLnBrk="1" hangingPunct="1">
              <a:spcBef>
                <a:spcPct val="50000"/>
              </a:spcBef>
              <a:buAutoNum type="arabicPeriod"/>
            </a:pPr>
            <a:r>
              <a:rPr lang="zh-CN" altLang="en-US" sz="36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作业本</a:t>
            </a:r>
            <a:endParaRPr lang="zh-CN" altLang="en-US" sz="36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6388" name="Picture 4" descr="树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50825" y="0"/>
            <a:ext cx="3151188" cy="22606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6389" name="WordArt 6"/>
          <p:cNvSpPr>
            <a:spLocks noTextEdit="1"/>
          </p:cNvSpPr>
          <p:nvPr/>
        </p:nvSpPr>
        <p:spPr>
          <a:xfrm>
            <a:off x="3267075" y="323850"/>
            <a:ext cx="2835275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 i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charset="0"/>
                <a:ea typeface="宋体" charset="0"/>
              </a:rPr>
              <a:t>作业布置</a:t>
            </a:r>
            <a:endParaRPr lang="zh-CN" altLang="en-US" sz="3600" b="1" i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charset="0"/>
              <a:ea typeface="宋体" charset="0"/>
            </a:endParaRPr>
          </a:p>
        </p:txBody>
      </p:sp>
      <p:pic>
        <p:nvPicPr>
          <p:cNvPr id="16390" name="Picture 7" descr="2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6391" name="Picture 8" descr="2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12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9709" name="WordArt 13"/>
          <p:cNvSpPr>
            <a:spLocks noChangeArrowheads="1" noChangeShapeType="1" noTextEdit="1"/>
          </p:cNvSpPr>
          <p:nvPr/>
        </p:nvSpPr>
        <p:spPr bwMode="auto">
          <a:xfrm>
            <a:off x="609600" y="152400"/>
            <a:ext cx="2247900" cy="9144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49931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0" cap="none" spc="0" normalizeH="0" baseline="0" noProof="0" dirty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动手探索</a:t>
            </a:r>
            <a:r>
              <a:rPr kumimoji="0" lang="en-US" altLang="zh-CN" sz="9600" b="1" i="0" u="none" strike="noStrike" kern="10" cap="none" spc="0" normalizeH="0" baseline="0" noProof="0" dirty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(1)</a:t>
            </a:r>
            <a:endParaRPr kumimoji="0" lang="zh-CN" altLang="en-US" sz="9600" b="1" i="0" u="none" strike="noStrike" kern="10" cap="none" spc="0" normalizeH="0" baseline="0" noProof="0" dirty="0">
              <a:ln w="31750">
                <a:solidFill>
                  <a:srgbClr val="990000"/>
                </a:solidFill>
                <a:round/>
              </a:ln>
              <a:gradFill rotWithShape="0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黑体"/>
              <a:ea typeface="黑体"/>
              <a:cs typeface="+mn-cs"/>
            </a:endParaRPr>
          </a:p>
        </p:txBody>
      </p:sp>
      <p:pic>
        <p:nvPicPr>
          <p:cNvPr id="3076" name="Picture 14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077" name="Text Box 15"/>
          <p:cNvSpPr txBox="1"/>
          <p:nvPr/>
        </p:nvSpPr>
        <p:spPr>
          <a:xfrm>
            <a:off x="1676400" y="5486400"/>
            <a:ext cx="62484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charset="0"/>
              <a:ea typeface="宋体" pitchFamily="2" charset="-122"/>
            </a:endParaRPr>
          </a:p>
        </p:txBody>
      </p:sp>
      <p:pic>
        <p:nvPicPr>
          <p:cNvPr id="3078" name="Picture 1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93713" y="1397000"/>
            <a:ext cx="7823200" cy="2057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9715" name="Picture 1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9150" y="3787775"/>
            <a:ext cx="7497763" cy="2671763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12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099" name="WordArt 13"/>
          <p:cNvSpPr>
            <a:spLocks noTextEdit="1"/>
          </p:cNvSpPr>
          <p:nvPr/>
        </p:nvSpPr>
        <p:spPr>
          <a:xfrm>
            <a:off x="609600" y="152400"/>
            <a:ext cx="270827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31"/>
              </a:avLst>
            </a:prstTxWarp>
            <a:normAutofit/>
          </a:bodyPr>
          <a:p>
            <a:pPr algn="ctr"/>
            <a:r>
              <a:rPr lang="zh-CN" altLang="en-US" sz="9600" b="1">
                <a:ln w="31750" cap="flat" cmpd="sng">
                  <a:solidFill>
                    <a:srgbClr val="99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charset="0"/>
                <a:ea typeface="黑体" charset="0"/>
              </a:rPr>
              <a:t>做一做</a:t>
            </a:r>
            <a:endParaRPr lang="zh-CN" altLang="en-US" sz="9600" b="1">
              <a:ln w="3175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charset="0"/>
              <a:ea typeface="黑体" charset="0"/>
            </a:endParaRPr>
          </a:p>
        </p:txBody>
      </p:sp>
      <p:pic>
        <p:nvPicPr>
          <p:cNvPr id="4100" name="Picture 14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101" name="Text Box 15"/>
          <p:cNvSpPr txBox="1"/>
          <p:nvPr/>
        </p:nvSpPr>
        <p:spPr>
          <a:xfrm>
            <a:off x="1676400" y="5486400"/>
            <a:ext cx="62484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charset="0"/>
              <a:ea typeface="宋体" pitchFamily="2" charset="-122"/>
            </a:endParaRPr>
          </a:p>
        </p:txBody>
      </p:sp>
      <p:pic>
        <p:nvPicPr>
          <p:cNvPr id="410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44975" y="152400"/>
            <a:ext cx="3679825" cy="26939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103" name="矩形 1"/>
          <p:cNvSpPr/>
          <p:nvPr/>
        </p:nvSpPr>
        <p:spPr>
          <a:xfrm>
            <a:off x="252413" y="3455988"/>
            <a:ext cx="8639175" cy="25542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3200" dirty="0">
                <a:latin typeface="Arial" charset="0"/>
                <a:ea typeface="宋体" pitchFamily="2" charset="-122"/>
              </a:rPr>
              <a:t>同一端点的三条射线如图</a:t>
            </a:r>
            <a:r>
              <a:rPr lang="en-US" altLang="zh-CN" sz="3200">
                <a:latin typeface="Arial" charset="0"/>
                <a:ea typeface="宋体" pitchFamily="2" charset="-122"/>
              </a:rPr>
              <a:t>.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请完成下面的填空：</a:t>
            </a:r>
            <a:br>
              <a:rPr lang="en-US" altLang="zh-CN" sz="3200">
                <a:latin typeface="Arial" charset="0"/>
                <a:ea typeface="宋体" pitchFamily="2" charset="-122"/>
              </a:rPr>
            </a:br>
            <a:r>
              <a:rPr lang="zh-CN" altLang="zh-CN" sz="3200" dirty="0">
                <a:latin typeface="Arial" charset="0"/>
                <a:ea typeface="宋体" pitchFamily="2" charset="-122"/>
              </a:rPr>
              <a:t>∠</a:t>
            </a:r>
            <a:r>
              <a:rPr lang="en-US" altLang="zh-CN" sz="3200">
                <a:latin typeface="Arial" charset="0"/>
                <a:ea typeface="宋体" pitchFamily="2" charset="-122"/>
              </a:rPr>
              <a:t>AOB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＋∠</a:t>
            </a:r>
            <a:r>
              <a:rPr lang="en-US" altLang="zh-CN" sz="3200">
                <a:latin typeface="Arial" charset="0"/>
                <a:ea typeface="宋体" pitchFamily="2" charset="-122"/>
              </a:rPr>
              <a:t>BOC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＝∠</a:t>
            </a:r>
            <a:r>
              <a:rPr lang="en-US" altLang="zh-CN" sz="3200">
                <a:latin typeface="Arial" charset="0"/>
                <a:ea typeface="宋体" pitchFamily="2" charset="-122"/>
              </a:rPr>
              <a:t>________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__________ 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度；</a:t>
            </a:r>
            <a:br>
              <a:rPr lang="en-US" altLang="zh-CN" sz="3200">
                <a:latin typeface="Arial" charset="0"/>
                <a:ea typeface="宋体" pitchFamily="2" charset="-122"/>
              </a:rPr>
            </a:br>
            <a:r>
              <a:rPr lang="zh-CN" altLang="zh-CN" sz="3200" dirty="0">
                <a:latin typeface="Arial" charset="0"/>
                <a:ea typeface="宋体" pitchFamily="2" charset="-122"/>
              </a:rPr>
              <a:t>∠</a:t>
            </a:r>
            <a:r>
              <a:rPr lang="en-US" altLang="zh-CN" sz="3200">
                <a:latin typeface="Arial" charset="0"/>
                <a:ea typeface="宋体" pitchFamily="2" charset="-122"/>
              </a:rPr>
              <a:t>AOC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－∠</a:t>
            </a:r>
            <a:r>
              <a:rPr lang="en-US" altLang="zh-CN" sz="3200">
                <a:latin typeface="Arial" charset="0"/>
                <a:ea typeface="宋体" pitchFamily="2" charset="-122"/>
              </a:rPr>
              <a:t>BOC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＝∠</a:t>
            </a:r>
            <a:r>
              <a:rPr lang="en-US" altLang="zh-CN" sz="3200">
                <a:latin typeface="Arial" charset="0"/>
                <a:ea typeface="宋体" pitchFamily="2" charset="-122"/>
              </a:rPr>
              <a:t>______ 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______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度；</a:t>
            </a:r>
            <a:br>
              <a:rPr lang="en-US" altLang="zh-CN" sz="3200">
                <a:latin typeface="Arial" charset="0"/>
                <a:ea typeface="宋体" pitchFamily="2" charset="-122"/>
              </a:rPr>
            </a:br>
            <a:r>
              <a:rPr lang="zh-CN" altLang="zh-CN" sz="3200" dirty="0">
                <a:latin typeface="Arial" charset="0"/>
                <a:ea typeface="宋体" pitchFamily="2" charset="-122"/>
              </a:rPr>
              <a:t>∠</a:t>
            </a:r>
            <a:r>
              <a:rPr lang="en-US" altLang="zh-CN" sz="3200">
                <a:latin typeface="Arial" charset="0"/>
                <a:ea typeface="宋体" pitchFamily="2" charset="-122"/>
              </a:rPr>
              <a:t>BOC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＝∠</a:t>
            </a:r>
            <a:r>
              <a:rPr lang="en-US" altLang="zh-CN" sz="3200">
                <a:latin typeface="Arial" charset="0"/>
                <a:ea typeface="宋体" pitchFamily="2" charset="-122"/>
              </a:rPr>
              <a:t>AOC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－∠</a:t>
            </a:r>
            <a:r>
              <a:rPr lang="en-US" altLang="zh-CN" sz="3200">
                <a:latin typeface="Arial" charset="0"/>
                <a:ea typeface="宋体" pitchFamily="2" charset="-122"/>
              </a:rPr>
              <a:t>______ 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_______ 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度</a:t>
            </a:r>
            <a:r>
              <a:rPr lang="en-US" altLang="zh-CN" sz="3200">
                <a:latin typeface="Arial" charset="0"/>
                <a:ea typeface="宋体" pitchFamily="2" charset="-122"/>
              </a:rPr>
              <a:t>.</a:t>
            </a:r>
            <a:endParaRPr lang="zh-CN" altLang="zh-CN" sz="3200" dirty="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12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123" name="WordArt 13"/>
          <p:cNvSpPr>
            <a:spLocks noTextEdit="1"/>
          </p:cNvSpPr>
          <p:nvPr/>
        </p:nvSpPr>
        <p:spPr>
          <a:xfrm>
            <a:off x="609600" y="152400"/>
            <a:ext cx="270827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31"/>
              </a:avLst>
            </a:prstTxWarp>
            <a:normAutofit/>
          </a:bodyPr>
          <a:p>
            <a:pPr algn="ctr" eaLnBrk="0" hangingPunct="0"/>
            <a:r>
              <a:rPr lang="zh-CN" altLang="en-US" sz="9600" b="1">
                <a:ln w="31750" cap="flat" cmpd="sng">
                  <a:solidFill>
                    <a:srgbClr val="99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charset="0"/>
                <a:ea typeface="黑体" charset="0"/>
              </a:rPr>
              <a:t>画一画</a:t>
            </a:r>
            <a:endParaRPr lang="zh-CN" altLang="en-US" sz="9600" b="1">
              <a:ln w="3175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charset="0"/>
              <a:ea typeface="黑体" charset="0"/>
            </a:endParaRPr>
          </a:p>
        </p:txBody>
      </p:sp>
      <p:pic>
        <p:nvPicPr>
          <p:cNvPr id="5124" name="Picture 14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125" name="Text Box 15"/>
          <p:cNvSpPr txBox="1"/>
          <p:nvPr/>
        </p:nvSpPr>
        <p:spPr>
          <a:xfrm>
            <a:off x="1676400" y="5486400"/>
            <a:ext cx="62484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charset="0"/>
              <a:ea typeface="宋体" pitchFamily="2" charset="-122"/>
            </a:endParaRPr>
          </a:p>
        </p:txBody>
      </p:sp>
      <p:pic>
        <p:nvPicPr>
          <p:cNvPr id="512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9600" y="1519238"/>
            <a:ext cx="4191000" cy="25527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2288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76850" y="1619250"/>
            <a:ext cx="3249613" cy="23510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128" name="矩形 2"/>
          <p:cNvSpPr/>
          <p:nvPr/>
        </p:nvSpPr>
        <p:spPr>
          <a:xfrm>
            <a:off x="3332163" y="374650"/>
            <a:ext cx="5194300" cy="1384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2800" dirty="0">
                <a:latin typeface="Arial" charset="0"/>
                <a:ea typeface="宋体" pitchFamily="2" charset="-122"/>
              </a:rPr>
              <a:t>例</a:t>
            </a:r>
            <a:r>
              <a:rPr lang="en-US" altLang="zh-CN" sz="2800">
                <a:latin typeface="Arial" charset="0"/>
                <a:ea typeface="宋体" pitchFamily="2" charset="-122"/>
              </a:rPr>
              <a:t>1 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已知</a:t>
            </a:r>
            <a:r>
              <a:rPr lang="en-US" altLang="zh-CN" sz="2800">
                <a:latin typeface="Arial" charset="0"/>
                <a:ea typeface="宋体" pitchFamily="2" charset="-122"/>
              </a:rPr>
              <a:t>∠1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与</a:t>
            </a:r>
            <a:r>
              <a:rPr lang="en-US" altLang="zh-CN" sz="2800">
                <a:latin typeface="Arial" charset="0"/>
                <a:ea typeface="宋体" pitchFamily="2" charset="-122"/>
              </a:rPr>
              <a:t>∠2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如图</a:t>
            </a:r>
            <a:r>
              <a:rPr lang="en-US" altLang="zh-CN" sz="2800">
                <a:latin typeface="Arial" charset="0"/>
                <a:ea typeface="宋体" pitchFamily="2" charset="-122"/>
              </a:rPr>
              <a:t> 6-37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，用量角器求作</a:t>
            </a:r>
            <a:r>
              <a:rPr lang="en-US" altLang="zh-CN" sz="2800">
                <a:latin typeface="Arial" charset="0"/>
                <a:ea typeface="宋体" pitchFamily="2" charset="-122"/>
              </a:rPr>
              <a:t>∠1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与</a:t>
            </a:r>
            <a:r>
              <a:rPr lang="en-US" altLang="zh-CN" sz="2800">
                <a:latin typeface="Arial" charset="0"/>
                <a:ea typeface="宋体" pitchFamily="2" charset="-122"/>
              </a:rPr>
              <a:t>∠2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的和</a:t>
            </a:r>
            <a:r>
              <a:rPr lang="en-US" altLang="zh-CN" sz="2800">
                <a:latin typeface="Arial" charset="0"/>
                <a:ea typeface="宋体" pitchFamily="2" charset="-122"/>
              </a:rPr>
              <a:t>.</a:t>
            </a:r>
            <a:endParaRPr lang="zh-CN" altLang="zh-CN" sz="2800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en-US" altLang="zh-CN" sz="2800">
                <a:latin typeface="Arial" charset="0"/>
                <a:ea typeface="宋体" pitchFamily="2" charset="-122"/>
              </a:rPr>
              <a:t>.</a:t>
            </a:r>
            <a:endParaRPr lang="zh-CN" altLang="zh-CN" sz="2800" dirty="0">
              <a:latin typeface="Arial" charset="0"/>
              <a:ea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2413" y="4008438"/>
            <a:ext cx="8639175" cy="25542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3200" dirty="0">
                <a:latin typeface="Arial" charset="0"/>
                <a:ea typeface="宋体" pitchFamily="2" charset="-122"/>
              </a:rPr>
              <a:t>作法 如图</a:t>
            </a:r>
            <a:r>
              <a:rPr lang="en-US" altLang="zh-CN" sz="3200">
                <a:latin typeface="Arial" charset="0"/>
                <a:ea typeface="宋体" pitchFamily="2" charset="-122"/>
              </a:rPr>
              <a:t> 6-38.</a:t>
            </a:r>
            <a:endParaRPr lang="zh-CN" altLang="zh-CN" sz="3200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en-US" altLang="zh-CN" sz="3200">
                <a:latin typeface="Arial" charset="0"/>
                <a:ea typeface="宋体" pitchFamily="2" charset="-122"/>
              </a:rPr>
              <a:t>1. 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用量角器量得</a:t>
            </a:r>
            <a:r>
              <a:rPr lang="en-US" altLang="zh-CN" sz="3200">
                <a:latin typeface="Arial" charset="0"/>
                <a:ea typeface="宋体" pitchFamily="2" charset="-122"/>
              </a:rPr>
              <a:t>∠1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60°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，</a:t>
            </a:r>
            <a:r>
              <a:rPr lang="en-US" altLang="zh-CN" sz="3200">
                <a:latin typeface="Arial" charset="0"/>
                <a:ea typeface="宋体" pitchFamily="2" charset="-122"/>
              </a:rPr>
              <a:t>∠2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45°.</a:t>
            </a:r>
            <a:endParaRPr lang="zh-CN" altLang="zh-CN" sz="3200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en-US" altLang="zh-CN" sz="3200">
                <a:latin typeface="Arial" charset="0"/>
                <a:ea typeface="宋体" pitchFamily="2" charset="-122"/>
              </a:rPr>
              <a:t>2. 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计算：</a:t>
            </a:r>
            <a:r>
              <a:rPr lang="en-US" altLang="zh-CN" sz="3200">
                <a:latin typeface="Arial" charset="0"/>
                <a:ea typeface="宋体" pitchFamily="2" charset="-122"/>
              </a:rPr>
              <a:t>∠1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＋</a:t>
            </a:r>
            <a:r>
              <a:rPr lang="en-US" altLang="zh-CN" sz="3200">
                <a:latin typeface="Arial" charset="0"/>
                <a:ea typeface="宋体" pitchFamily="2" charset="-122"/>
              </a:rPr>
              <a:t>∠2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60°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＋</a:t>
            </a:r>
            <a:r>
              <a:rPr lang="en-US" altLang="zh-CN" sz="3200">
                <a:latin typeface="Arial" charset="0"/>
                <a:ea typeface="宋体" pitchFamily="2" charset="-122"/>
              </a:rPr>
              <a:t>45°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105°.</a:t>
            </a:r>
            <a:endParaRPr lang="zh-CN" altLang="zh-CN" sz="3200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en-US" altLang="zh-CN" sz="3200">
                <a:latin typeface="Arial" charset="0"/>
                <a:ea typeface="宋体" pitchFamily="2" charset="-122"/>
              </a:rPr>
              <a:t>3. 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用量角器作</a:t>
            </a:r>
            <a:r>
              <a:rPr lang="en-US" altLang="zh-CN" sz="3200">
                <a:latin typeface="Arial" charset="0"/>
                <a:ea typeface="宋体" pitchFamily="2" charset="-122"/>
              </a:rPr>
              <a:t>∠AOB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105°.</a:t>
            </a:r>
            <a:endParaRPr lang="zh-CN" altLang="zh-CN" sz="3200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en-US" altLang="zh-CN" sz="3200">
                <a:latin typeface="Arial" charset="0"/>
                <a:ea typeface="宋体" pitchFamily="2" charset="-122"/>
              </a:rPr>
              <a:t>∴∠AOB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＝</a:t>
            </a:r>
            <a:r>
              <a:rPr lang="en-US" altLang="zh-CN" sz="3200">
                <a:latin typeface="Arial" charset="0"/>
                <a:ea typeface="宋体" pitchFamily="2" charset="-122"/>
              </a:rPr>
              <a:t>∠1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＋</a:t>
            </a:r>
            <a:r>
              <a:rPr lang="en-US" altLang="zh-CN" sz="3200">
                <a:latin typeface="Arial" charset="0"/>
                <a:ea typeface="宋体" pitchFamily="2" charset="-122"/>
              </a:rPr>
              <a:t>∠2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，</a:t>
            </a:r>
            <a:r>
              <a:rPr lang="en-US" altLang="zh-CN" sz="3200">
                <a:latin typeface="Arial" charset="0"/>
                <a:ea typeface="宋体" pitchFamily="2" charset="-122"/>
              </a:rPr>
              <a:t>∠AOB</a:t>
            </a:r>
            <a:r>
              <a:rPr lang="zh-CN" altLang="zh-CN" sz="3200" dirty="0">
                <a:latin typeface="Arial" charset="0"/>
                <a:ea typeface="宋体" pitchFamily="2" charset="-122"/>
              </a:rPr>
              <a:t>就是所求作的角</a:t>
            </a:r>
            <a:r>
              <a:rPr lang="en-US" altLang="zh-CN" sz="3200">
                <a:latin typeface="Arial" charset="0"/>
                <a:ea typeface="宋体" pitchFamily="2" charset="-122"/>
              </a:rPr>
              <a:t>.</a:t>
            </a:r>
            <a:endParaRPr lang="zh-CN" altLang="zh-CN" sz="3200" dirty="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304800" y="1066800"/>
            <a:ext cx="8534400" cy="21637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chemeClr val="tx2"/>
                </a:solidFill>
                <a:latin typeface="隶书" pitchFamily="49" charset="-122"/>
                <a:ea typeface="隶书" pitchFamily="49" charset="-122"/>
              </a:rPr>
              <a:t>   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在一张透明纸上任意画一个角∠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AOB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，把这张纸折叠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使角的两边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OA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OB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重合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然后把纸展开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画出折痕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OC.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问∠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AOC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与∠</a:t>
            </a:r>
            <a:r>
              <a:rPr lang="en-US" altLang="zh-CN" sz="32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BOC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之间有怎样的大小关系？</a:t>
            </a:r>
            <a:endParaRPr lang="zh-CN" altLang="en-US" sz="32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9700" name="Group 4"/>
          <p:cNvGrpSpPr/>
          <p:nvPr/>
        </p:nvGrpSpPr>
        <p:grpSpPr>
          <a:xfrm>
            <a:off x="2228850" y="2819400"/>
            <a:ext cx="2698750" cy="2532063"/>
            <a:chOff x="240" y="1922"/>
            <a:chExt cx="1700" cy="1595"/>
          </a:xfrm>
        </p:grpSpPr>
        <p:sp>
          <p:nvSpPr>
            <p:cNvPr id="6155" name="Line 5"/>
            <p:cNvSpPr/>
            <p:nvPr/>
          </p:nvSpPr>
          <p:spPr>
            <a:xfrm flipH="1">
              <a:off x="336" y="2208"/>
              <a:ext cx="1008" cy="960"/>
            </a:xfrm>
            <a:prstGeom prst="line">
              <a:avLst/>
            </a:prstGeom>
            <a:ln w="38100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6" name="Line 6"/>
            <p:cNvSpPr/>
            <p:nvPr/>
          </p:nvSpPr>
          <p:spPr>
            <a:xfrm>
              <a:off x="336" y="3168"/>
              <a:ext cx="1488" cy="0"/>
            </a:xfrm>
            <a:prstGeom prst="line">
              <a:avLst/>
            </a:prstGeom>
            <a:ln w="38100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7" name="Text Box 7"/>
            <p:cNvSpPr txBox="1"/>
            <p:nvPr/>
          </p:nvSpPr>
          <p:spPr>
            <a:xfrm>
              <a:off x="1056" y="1922"/>
              <a:ext cx="324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36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158" name="Text Box 8"/>
            <p:cNvSpPr txBox="1"/>
            <p:nvPr/>
          </p:nvSpPr>
          <p:spPr>
            <a:xfrm>
              <a:off x="240" y="3074"/>
              <a:ext cx="340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36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159" name="Text Box 9"/>
            <p:cNvSpPr txBox="1"/>
            <p:nvPr/>
          </p:nvSpPr>
          <p:spPr>
            <a:xfrm>
              <a:off x="1632" y="3113"/>
              <a:ext cx="308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36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9706" name="Line 10"/>
          <p:cNvSpPr/>
          <p:nvPr/>
        </p:nvSpPr>
        <p:spPr>
          <a:xfrm flipV="1">
            <a:off x="2381250" y="3886200"/>
            <a:ext cx="2286000" cy="914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7" name="Text Box 11"/>
          <p:cNvSpPr txBox="1"/>
          <p:nvPr/>
        </p:nvSpPr>
        <p:spPr>
          <a:xfrm>
            <a:off x="4667250" y="3581400"/>
            <a:ext cx="51435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3600" b="1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6150" name="Picture 12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9709" name="WordArt 13"/>
          <p:cNvSpPr>
            <a:spLocks noChangeArrowheads="1" noChangeShapeType="1" noTextEdit="1"/>
          </p:cNvSpPr>
          <p:nvPr/>
        </p:nvSpPr>
        <p:spPr bwMode="auto">
          <a:xfrm>
            <a:off x="609600" y="152400"/>
            <a:ext cx="2247900" cy="9144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49931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0" cap="none" spc="0" normalizeH="0" baseline="0" noProof="0" dirty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动手探索</a:t>
            </a:r>
            <a:r>
              <a:rPr kumimoji="0" lang="en-US" altLang="zh-CN" sz="9600" b="1" i="0" u="none" strike="noStrike" kern="10" cap="none" spc="0" normalizeH="0" baseline="0" noProof="0" dirty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(2)</a:t>
            </a:r>
            <a:endParaRPr kumimoji="0" lang="zh-CN" altLang="en-US" sz="9600" b="1" i="0" u="none" strike="noStrike" kern="10" cap="none" spc="0" normalizeH="0" baseline="0" noProof="0" dirty="0">
              <a:ln w="31750">
                <a:solidFill>
                  <a:srgbClr val="990000"/>
                </a:solidFill>
                <a:round/>
              </a:ln>
              <a:gradFill rotWithShape="0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黑体"/>
              <a:ea typeface="黑体"/>
              <a:cs typeface="+mn-cs"/>
            </a:endParaRPr>
          </a:p>
        </p:txBody>
      </p:sp>
      <p:pic>
        <p:nvPicPr>
          <p:cNvPr id="6152" name="Picture 14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153" name="Text Box 15"/>
          <p:cNvSpPr txBox="1"/>
          <p:nvPr/>
        </p:nvSpPr>
        <p:spPr>
          <a:xfrm>
            <a:off x="1676400" y="5486400"/>
            <a:ext cx="62484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charset="0"/>
              <a:ea typeface="宋体" pitchFamily="2" charset="-122"/>
            </a:endParaRPr>
          </a:p>
        </p:txBody>
      </p:sp>
      <p:sp>
        <p:nvSpPr>
          <p:cNvPr id="29712" name="Rectangle 16"/>
          <p:cNvSpPr/>
          <p:nvPr/>
        </p:nvSpPr>
        <p:spPr>
          <a:xfrm>
            <a:off x="2038350" y="5619750"/>
            <a:ext cx="67056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∵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折叠时∠</a:t>
            </a:r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AOC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与∠</a:t>
            </a:r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BOC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重合</a:t>
            </a:r>
            <a:endParaRPr lang="zh-CN" altLang="en-US" sz="3200" b="1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∴ ∠</a:t>
            </a:r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AOC=∠BOC</a:t>
            </a:r>
            <a:endParaRPr lang="en-US" altLang="zh-CN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  <p:bldP spid="297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3"/>
          <p:cNvSpPr/>
          <p:nvPr/>
        </p:nvSpPr>
        <p:spPr>
          <a:xfrm>
            <a:off x="3581400" y="4127500"/>
            <a:ext cx="222250" cy="2603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1100">
                <a:latin typeface="Arial" charset="0"/>
                <a:ea typeface="宋体" pitchFamily="2" charset="-122"/>
              </a:rPr>
              <a:t> </a:t>
            </a:r>
            <a:endParaRPr lang="en-US" altLang="zh-CN">
              <a:latin typeface="Arial" charset="0"/>
              <a:ea typeface="宋体" pitchFamily="2" charset="-122"/>
            </a:endParaRPr>
          </a:p>
        </p:txBody>
      </p:sp>
      <p:sp>
        <p:nvSpPr>
          <p:cNvPr id="32772" name="Line 4"/>
          <p:cNvSpPr/>
          <p:nvPr/>
        </p:nvSpPr>
        <p:spPr>
          <a:xfrm flipV="1">
            <a:off x="533400" y="4114800"/>
            <a:ext cx="2286000" cy="914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2773" name="Group 5"/>
          <p:cNvGrpSpPr/>
          <p:nvPr/>
        </p:nvGrpSpPr>
        <p:grpSpPr>
          <a:xfrm>
            <a:off x="381000" y="3051175"/>
            <a:ext cx="2698750" cy="2532063"/>
            <a:chOff x="240" y="1922"/>
            <a:chExt cx="1700" cy="1595"/>
          </a:xfrm>
        </p:grpSpPr>
        <p:sp>
          <p:nvSpPr>
            <p:cNvPr id="7189" name="Line 6"/>
            <p:cNvSpPr/>
            <p:nvPr/>
          </p:nvSpPr>
          <p:spPr>
            <a:xfrm flipH="1">
              <a:off x="336" y="2208"/>
              <a:ext cx="1008" cy="960"/>
            </a:xfrm>
            <a:prstGeom prst="line">
              <a:avLst/>
            </a:prstGeom>
            <a:ln w="38100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0" name="Line 7"/>
            <p:cNvSpPr/>
            <p:nvPr/>
          </p:nvSpPr>
          <p:spPr>
            <a:xfrm>
              <a:off x="336" y="3168"/>
              <a:ext cx="1488" cy="0"/>
            </a:xfrm>
            <a:prstGeom prst="line">
              <a:avLst/>
            </a:prstGeom>
            <a:ln w="38100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1" name="Text Box 8"/>
            <p:cNvSpPr txBox="1"/>
            <p:nvPr/>
          </p:nvSpPr>
          <p:spPr>
            <a:xfrm>
              <a:off x="1056" y="1922"/>
              <a:ext cx="324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36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192" name="Text Box 9"/>
            <p:cNvSpPr txBox="1"/>
            <p:nvPr/>
          </p:nvSpPr>
          <p:spPr>
            <a:xfrm>
              <a:off x="240" y="3074"/>
              <a:ext cx="340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36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193" name="Text Box 10"/>
            <p:cNvSpPr txBox="1"/>
            <p:nvPr/>
          </p:nvSpPr>
          <p:spPr>
            <a:xfrm>
              <a:off x="1632" y="3113"/>
              <a:ext cx="308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6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36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2779" name="Text Box 11"/>
          <p:cNvSpPr txBox="1"/>
          <p:nvPr/>
        </p:nvSpPr>
        <p:spPr>
          <a:xfrm>
            <a:off x="2490788" y="3584575"/>
            <a:ext cx="51435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3600" b="1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947738" y="4572000"/>
          <a:ext cx="195262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95580" imgH="251460" progId="Flash.Movie">
                  <p:embed/>
                </p:oleObj>
              </mc:Choice>
              <mc:Fallback>
                <p:oleObj name="" r:id="rId1" imgW="195580" imgH="251460" progId="Flash.Movi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947738" y="4572000"/>
                        <a:ext cx="195262" cy="250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1" name="Object 13"/>
          <p:cNvGraphicFramePr>
            <a:graphicFrameLocks noChangeAspect="1"/>
          </p:cNvGraphicFramePr>
          <p:nvPr/>
        </p:nvGraphicFramePr>
        <p:xfrm>
          <a:off x="1066800" y="4800600"/>
          <a:ext cx="114300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113665" imgH="283210" progId="Flash.Movie">
                  <p:embed/>
                </p:oleObj>
              </mc:Choice>
              <mc:Fallback>
                <p:oleObj name="" r:id="rId3" imgW="113665" imgH="283210" progId="Flash.Movi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1066800" y="4800600"/>
                        <a:ext cx="114300" cy="282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82" name="Group 14"/>
          <p:cNvGrpSpPr/>
          <p:nvPr/>
        </p:nvGrpSpPr>
        <p:grpSpPr>
          <a:xfrm>
            <a:off x="3276600" y="3124200"/>
            <a:ext cx="5486400" cy="2774950"/>
            <a:chOff x="1824" y="1728"/>
            <a:chExt cx="3936" cy="2050"/>
          </a:xfrm>
        </p:grpSpPr>
        <p:grpSp>
          <p:nvGrpSpPr>
            <p:cNvPr id="7184" name="Group 15"/>
            <p:cNvGrpSpPr/>
            <p:nvPr/>
          </p:nvGrpSpPr>
          <p:grpSpPr>
            <a:xfrm>
              <a:off x="1824" y="1728"/>
              <a:ext cx="3936" cy="2050"/>
              <a:chOff x="1824" y="1728"/>
              <a:chExt cx="3936" cy="2050"/>
            </a:xfrm>
          </p:grpSpPr>
          <p:sp>
            <p:nvSpPr>
              <p:cNvPr id="7187" name="Text Box 16"/>
              <p:cNvSpPr txBox="1"/>
              <p:nvPr/>
            </p:nvSpPr>
            <p:spPr>
              <a:xfrm>
                <a:off x="1824" y="1728"/>
                <a:ext cx="3936" cy="20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3200" b="1">
                    <a:latin typeface="Arial" charset="0"/>
                    <a:ea typeface="宋体" pitchFamily="2" charset="-122"/>
                  </a:rPr>
                  <a:t>∵OC</a:t>
                </a:r>
                <a:r>
                  <a:rPr lang="zh-CN" altLang="en-US" sz="3200" b="1" dirty="0">
                    <a:latin typeface="Arial" charset="0"/>
                    <a:ea typeface="宋体" pitchFamily="2" charset="-122"/>
                  </a:rPr>
                  <a:t>是∠</a:t>
                </a:r>
                <a:r>
                  <a:rPr lang="en-US" altLang="zh-CN" sz="3200" b="1">
                    <a:latin typeface="Arial" charset="0"/>
                    <a:ea typeface="宋体" pitchFamily="2" charset="-122"/>
                  </a:rPr>
                  <a:t>AOB</a:t>
                </a:r>
                <a:r>
                  <a:rPr lang="zh-CN" altLang="en-US" sz="3200" b="1" dirty="0">
                    <a:latin typeface="Arial" charset="0"/>
                    <a:ea typeface="宋体" pitchFamily="2" charset="-122"/>
                  </a:rPr>
                  <a:t>的平分线</a:t>
                </a:r>
                <a:endParaRPr lang="zh-CN" altLang="en-US" sz="3200" b="1" dirty="0">
                  <a:latin typeface="Arial" charset="0"/>
                  <a:ea typeface="宋体" pitchFamily="2" charset="-122"/>
                </a:endParaRPr>
              </a:p>
              <a:p>
                <a:pPr lvl="0" eaLnBrk="1" hangingPunct="1">
                  <a:spcBef>
                    <a:spcPct val="50000"/>
                  </a:spcBef>
                </a:pPr>
                <a:r>
                  <a:rPr lang="zh-CN" altLang="en-US" sz="3200" b="1" dirty="0">
                    <a:latin typeface="Arial" charset="0"/>
                    <a:ea typeface="宋体" pitchFamily="2" charset="-122"/>
                  </a:rPr>
                  <a:t>∴ ∠</a:t>
                </a:r>
                <a:r>
                  <a:rPr lang="en-US" altLang="zh-CN" sz="3200" b="1">
                    <a:latin typeface="Arial" charset="0"/>
                    <a:ea typeface="宋体" pitchFamily="2" charset="-122"/>
                  </a:rPr>
                  <a:t>AOC=∠BOC</a:t>
                </a:r>
                <a:endParaRPr lang="en-US" altLang="zh-CN" sz="3200" b="1">
                  <a:latin typeface="Arial" charset="0"/>
                  <a:ea typeface="宋体" pitchFamily="2" charset="-122"/>
                </a:endParaRPr>
              </a:p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3200" b="1">
                    <a:latin typeface="Arial" charset="0"/>
                    <a:ea typeface="宋体" pitchFamily="2" charset="-122"/>
                  </a:rPr>
                  <a:t>  ∠AOC=∠BOC=     ∠AOB</a:t>
                </a:r>
                <a:endParaRPr lang="en-US" altLang="zh-CN" sz="3200" b="1">
                  <a:latin typeface="Arial" charset="0"/>
                  <a:ea typeface="宋体" pitchFamily="2" charset="-122"/>
                </a:endParaRPr>
              </a:p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3200" b="1">
                    <a:latin typeface="Arial" charset="0"/>
                    <a:ea typeface="宋体" pitchFamily="2" charset="-122"/>
                  </a:rPr>
                  <a:t> ∠AOB=2 ∠AOC=2∠BOC</a:t>
                </a:r>
                <a:endParaRPr lang="en-US" altLang="zh-CN" sz="32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7188" name="Line 17"/>
              <p:cNvSpPr/>
              <p:nvPr/>
            </p:nvSpPr>
            <p:spPr>
              <a:xfrm>
                <a:off x="4337" y="2928"/>
                <a:ext cx="288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7185" name="Text Box 18"/>
            <p:cNvSpPr txBox="1"/>
            <p:nvPr/>
          </p:nvSpPr>
          <p:spPr>
            <a:xfrm>
              <a:off x="4333" y="2879"/>
              <a:ext cx="384" cy="42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3200">
                  <a:latin typeface="Arial" charset="0"/>
                  <a:ea typeface="宋体" pitchFamily="2" charset="-122"/>
                </a:rPr>
                <a:t>2</a:t>
              </a:r>
              <a:endParaRPr lang="en-US" altLang="zh-CN" sz="3200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7186" name="Text Box 19"/>
            <p:cNvSpPr txBox="1"/>
            <p:nvPr/>
          </p:nvSpPr>
          <p:spPr>
            <a:xfrm>
              <a:off x="4315" y="2579"/>
              <a:ext cx="384" cy="42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3200">
                  <a:latin typeface="Arial" charset="0"/>
                  <a:ea typeface="宋体" pitchFamily="2" charset="-122"/>
                </a:rPr>
                <a:t>1</a:t>
              </a:r>
              <a:endParaRPr lang="en-US" altLang="zh-CN" sz="3200"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32789" name="Rectangle 21"/>
          <p:cNvSpPr/>
          <p:nvPr/>
        </p:nvSpPr>
        <p:spPr>
          <a:xfrm>
            <a:off x="277813" y="1022350"/>
            <a:ext cx="8534400" cy="17399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2800" b="1">
                <a:solidFill>
                  <a:srgbClr val="0000CC"/>
                </a:solidFill>
                <a:latin typeface="Arial" charset="0"/>
                <a:ea typeface="宋体" pitchFamily="2" charset="-122"/>
              </a:rPr>
              <a:t>       </a:t>
            </a:r>
            <a:r>
              <a:rPr lang="zh-CN" altLang="en-US" sz="36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从一个角的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顶点</a:t>
            </a:r>
            <a:r>
              <a:rPr lang="zh-CN" altLang="en-US" sz="36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引出的一条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射线</a:t>
            </a:r>
            <a:r>
              <a:rPr lang="zh-CN" altLang="en-US" sz="36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，把这个角分成两个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相等</a:t>
            </a:r>
            <a:r>
              <a:rPr lang="zh-CN" altLang="en-US" sz="36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的角，这条射线叫做这个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角的平分线</a:t>
            </a:r>
            <a:r>
              <a:rPr lang="en-US" altLang="zh-CN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3600" b="1">
              <a:solidFill>
                <a:srgbClr val="0000CC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7178" name="Picture 22" descr="22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7179" name="Picture 23" descr="22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8891588" y="0"/>
            <a:ext cx="252412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7180" name="WordArt 24"/>
          <p:cNvSpPr>
            <a:spLocks noTextEdit="1"/>
          </p:cNvSpPr>
          <p:nvPr/>
        </p:nvSpPr>
        <p:spPr>
          <a:xfrm>
            <a:off x="457200" y="76200"/>
            <a:ext cx="2247900" cy="871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13"/>
              </a:avLst>
            </a:prstTxWarp>
            <a:normAutofit/>
          </a:bodyPr>
          <a:p>
            <a:pPr algn="ctr" eaLnBrk="0" hangingPunct="0"/>
            <a:r>
              <a:rPr lang="zh-CN" altLang="en-US" sz="9600" b="1">
                <a:ln w="31750" cap="flat" cmpd="sng">
                  <a:solidFill>
                    <a:srgbClr val="99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charset="0"/>
                <a:ea typeface="黑体" charset="0"/>
              </a:rPr>
              <a:t>动脑感悟</a:t>
            </a:r>
            <a:endParaRPr lang="zh-CN" altLang="en-US" sz="9600" b="1">
              <a:ln w="3175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charset="0"/>
              <a:ea typeface="黑体" charset="0"/>
            </a:endParaRPr>
          </a:p>
        </p:txBody>
      </p:sp>
      <p:sp>
        <p:nvSpPr>
          <p:cNvPr id="32793" name="Rectangle 25"/>
          <p:cNvSpPr/>
          <p:nvPr/>
        </p:nvSpPr>
        <p:spPr>
          <a:xfrm>
            <a:off x="304800" y="1143000"/>
            <a:ext cx="8534400" cy="1739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>
                <a:solidFill>
                  <a:srgbClr val="0000FF"/>
                </a:solidFill>
                <a:latin typeface="Arial" charset="0"/>
                <a:ea typeface="黑体" pitchFamily="2" charset="-122"/>
              </a:rPr>
              <a:t>      </a:t>
            </a:r>
            <a:r>
              <a:rPr lang="zh-CN" altLang="en-US" sz="3600" b="1" dirty="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当</a:t>
            </a:r>
            <a:r>
              <a:rPr lang="zh-CN" altLang="en-US" sz="3600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∠</a:t>
            </a:r>
            <a:r>
              <a:rPr lang="en-US" altLang="zh-CN" sz="3600" b="1">
                <a:solidFill>
                  <a:srgbClr val="FF0000"/>
                </a:solidFill>
                <a:latin typeface="Arial" charset="0"/>
                <a:ea typeface="黑体" pitchFamily="2" charset="-122"/>
              </a:rPr>
              <a:t>1 =∠2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  <a:ea typeface="黑体" pitchFamily="2" charset="-122"/>
              </a:rPr>
              <a:t> </a:t>
            </a:r>
            <a:r>
              <a:rPr lang="zh-CN" altLang="en-US" sz="3600" b="1" dirty="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时，射线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  <a:ea typeface="黑体" pitchFamily="2" charset="-122"/>
              </a:rPr>
              <a:t>OC</a:t>
            </a:r>
            <a:r>
              <a:rPr lang="zh-CN" altLang="en-US" sz="3600" b="1" dirty="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把∠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  <a:ea typeface="黑体" pitchFamily="2" charset="-122"/>
              </a:rPr>
              <a:t>AOB</a:t>
            </a:r>
            <a:r>
              <a:rPr lang="zh-CN" altLang="en-US" sz="3600" b="1" dirty="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分成</a:t>
            </a:r>
            <a:r>
              <a:rPr lang="zh-CN" altLang="en-US" sz="3600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两个相等的角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  <a:ea typeface="黑体" pitchFamily="2" charset="-122"/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这时</a:t>
            </a:r>
            <a:r>
              <a:rPr lang="en-US" altLang="zh-CN" sz="3600" b="1">
                <a:solidFill>
                  <a:srgbClr val="FF0000"/>
                </a:solidFill>
                <a:latin typeface="Arial" charset="0"/>
                <a:ea typeface="黑体" pitchFamily="2" charset="-122"/>
              </a:rPr>
              <a:t>OC</a:t>
            </a:r>
            <a:r>
              <a:rPr lang="zh-CN" altLang="en-US" sz="3600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叫做∠</a:t>
            </a:r>
            <a:r>
              <a:rPr lang="en-US" altLang="zh-CN" sz="3600" b="1">
                <a:solidFill>
                  <a:srgbClr val="FF0000"/>
                </a:solidFill>
                <a:latin typeface="Arial" charset="0"/>
                <a:ea typeface="黑体" pitchFamily="2" charset="-122"/>
              </a:rPr>
              <a:t>AOB</a:t>
            </a:r>
            <a:r>
              <a:rPr lang="zh-CN" altLang="en-US" sz="3600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的平分线</a:t>
            </a:r>
            <a:r>
              <a:rPr lang="zh-CN" altLang="en-US" sz="3600" b="1" dirty="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，也可以说</a:t>
            </a:r>
            <a:r>
              <a:rPr lang="en-US" altLang="zh-CN" sz="3600" b="1">
                <a:solidFill>
                  <a:srgbClr val="FF0000"/>
                </a:solidFill>
                <a:latin typeface="Arial" charset="0"/>
                <a:ea typeface="黑体" pitchFamily="2" charset="-122"/>
              </a:rPr>
              <a:t>OC</a:t>
            </a:r>
            <a:r>
              <a:rPr lang="zh-CN" altLang="en-US" sz="3600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平分∠</a:t>
            </a:r>
            <a:r>
              <a:rPr lang="en-US" altLang="zh-CN" sz="3600" b="1">
                <a:solidFill>
                  <a:srgbClr val="FF0000"/>
                </a:solidFill>
                <a:latin typeface="Arial" charset="0"/>
                <a:ea typeface="黑体" pitchFamily="2" charset="-122"/>
              </a:rPr>
              <a:t>AOB.</a:t>
            </a:r>
            <a:endParaRPr lang="en-US" altLang="zh-CN" sz="3600" b="1">
              <a:solidFill>
                <a:srgbClr val="FF0000"/>
              </a:solidFill>
              <a:latin typeface="Arial" charset="0"/>
              <a:ea typeface="黑体" pitchFamily="2" charset="-122"/>
            </a:endParaRPr>
          </a:p>
        </p:txBody>
      </p:sp>
      <p:sp>
        <p:nvSpPr>
          <p:cNvPr id="32794" name="Text Box 26"/>
          <p:cNvSpPr txBox="1"/>
          <p:nvPr/>
        </p:nvSpPr>
        <p:spPr>
          <a:xfrm>
            <a:off x="1062038" y="4286250"/>
            <a:ext cx="70167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1</a:t>
            </a:r>
            <a:endParaRPr lang="en-US" altLang="zh-CN" sz="2800">
              <a:solidFill>
                <a:srgbClr val="0000FF"/>
              </a:solidFill>
              <a:latin typeface="Arial" charset="0"/>
              <a:ea typeface="黑体" pitchFamily="2" charset="-122"/>
            </a:endParaRPr>
          </a:p>
        </p:txBody>
      </p:sp>
      <p:sp>
        <p:nvSpPr>
          <p:cNvPr id="32795" name="Text Box 27"/>
          <p:cNvSpPr txBox="1"/>
          <p:nvPr/>
        </p:nvSpPr>
        <p:spPr>
          <a:xfrm>
            <a:off x="1447800" y="4572000"/>
            <a:ext cx="70167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>
                <a:solidFill>
                  <a:srgbClr val="0000FF"/>
                </a:solidFill>
                <a:latin typeface="Arial" charset="0"/>
                <a:ea typeface="黑体" pitchFamily="2" charset="-122"/>
              </a:rPr>
              <a:t>2</a:t>
            </a:r>
            <a:endParaRPr lang="en-US" altLang="zh-CN" sz="2800">
              <a:solidFill>
                <a:srgbClr val="0000FF"/>
              </a:solidFill>
              <a:latin typeface="Arial" charset="0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9" grpId="0"/>
      <p:bldP spid="32789" grpId="0"/>
      <p:bldP spid="32793" grpId="0"/>
      <p:bldP spid="32793" grpId="1"/>
      <p:bldP spid="32794" grpId="0"/>
      <p:bldP spid="327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9"/>
          <p:cNvSpPr/>
          <p:nvPr/>
        </p:nvSpPr>
        <p:spPr>
          <a:xfrm>
            <a:off x="304800" y="990600"/>
            <a:ext cx="8305800" cy="11906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任意画一个角∠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AOB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，你有什么方法画出它的平分线？</a:t>
            </a:r>
            <a:endParaRPr lang="zh-CN" altLang="en-US" sz="36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755" name="Rectangle 11"/>
          <p:cNvSpPr/>
          <p:nvPr/>
        </p:nvSpPr>
        <p:spPr>
          <a:xfrm>
            <a:off x="304800" y="4800600"/>
            <a:ext cx="8153400" cy="18002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先用量角器量出这个角的大小，再以这个角的顶点为顶点，一边为始边，在角的内部画一条射线，使它与始边所成的角的大小是原角的一半，这条射线就是这个角的平分线</a:t>
            </a:r>
            <a:r>
              <a:rPr lang="zh-CN" altLang="en-US" sz="28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2800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8196" name="Picture 12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8197" name="Picture 13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8891588" y="-52387"/>
            <a:ext cx="252412" cy="69103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8198" name="WordArt 14"/>
          <p:cNvSpPr>
            <a:spLocks noTextEdit="1"/>
          </p:cNvSpPr>
          <p:nvPr/>
        </p:nvSpPr>
        <p:spPr>
          <a:xfrm>
            <a:off x="647700" y="76200"/>
            <a:ext cx="22479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13"/>
              </a:avLst>
            </a:prstTxWarp>
            <a:normAutofit/>
          </a:bodyPr>
          <a:p>
            <a:pPr algn="ctr" eaLnBrk="0" hangingPunct="0"/>
            <a:r>
              <a:rPr lang="zh-CN" altLang="en-US" sz="9600" b="1">
                <a:ln w="31750" cap="flat" cmpd="sng">
                  <a:solidFill>
                    <a:srgbClr val="99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charset="0"/>
                <a:ea typeface="黑体" charset="0"/>
              </a:rPr>
              <a:t>动手画一画</a:t>
            </a:r>
            <a:endParaRPr lang="zh-CN" altLang="en-US" sz="9600" b="1">
              <a:ln w="31750" cap="flat" cmpd="sng">
                <a:solidFill>
                  <a:srgbClr val="99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charset="0"/>
              <a:ea typeface="黑体" charset="0"/>
            </a:endParaRPr>
          </a:p>
        </p:txBody>
      </p:sp>
      <p:pic>
        <p:nvPicPr>
          <p:cNvPr id="31759" name="Picture 15" descr="A2403350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>
          <a:xfrm>
            <a:off x="942975" y="2133600"/>
            <a:ext cx="4343400" cy="2887663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8200" name="Group 10"/>
          <p:cNvGrpSpPr/>
          <p:nvPr/>
        </p:nvGrpSpPr>
        <p:grpSpPr>
          <a:xfrm>
            <a:off x="2667000" y="2057400"/>
            <a:ext cx="3276600" cy="2770188"/>
            <a:chOff x="1188" y="1584"/>
            <a:chExt cx="2064" cy="1745"/>
          </a:xfrm>
        </p:grpSpPr>
        <p:sp>
          <p:nvSpPr>
            <p:cNvPr id="8208" name="Freeform 5"/>
            <p:cNvSpPr/>
            <p:nvPr/>
          </p:nvSpPr>
          <p:spPr>
            <a:xfrm>
              <a:off x="1488" y="1872"/>
              <a:ext cx="1392" cy="1152"/>
            </a:xfrm>
            <a:custGeom>
              <a:avLst/>
              <a:gdLst/>
              <a:ahLst/>
              <a:cxnLst>
                <a:cxn ang="0">
                  <a:pos x="864" y="0"/>
                </a:cxn>
                <a:cxn ang="0">
                  <a:pos x="0" y="1152"/>
                </a:cxn>
                <a:cxn ang="0">
                  <a:pos x="1392" y="1152"/>
                </a:cxn>
              </a:cxnLst>
              <a:pathLst>
                <a:path w="1392" h="1152">
                  <a:moveTo>
                    <a:pt x="864" y="0"/>
                  </a:moveTo>
                  <a:lnTo>
                    <a:pt x="0" y="1152"/>
                  </a:lnTo>
                  <a:lnTo>
                    <a:pt x="1392" y="1152"/>
                  </a:lnTo>
                </a:path>
              </a:pathLst>
            </a:custGeom>
            <a:noFill/>
            <a:ln w="57150" cap="flat" cmpd="sng">
              <a:solidFill>
                <a:schemeClr val="accent2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9" name="Text Box 6"/>
            <p:cNvSpPr txBox="1"/>
            <p:nvPr/>
          </p:nvSpPr>
          <p:spPr>
            <a:xfrm>
              <a:off x="2928" y="2832"/>
              <a:ext cx="324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/>
              <a:r>
                <a:rPr lang="en-US" altLang="zh-CN" sz="3600">
                  <a:solidFill>
                    <a:schemeClr val="accent2"/>
                  </a:solidFill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36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210" name="Text Box 7"/>
            <p:cNvSpPr txBox="1"/>
            <p:nvPr/>
          </p:nvSpPr>
          <p:spPr>
            <a:xfrm>
              <a:off x="1188" y="2925"/>
              <a:ext cx="324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/>
              <a:r>
                <a:rPr lang="en-US" altLang="zh-CN" sz="3600">
                  <a:solidFill>
                    <a:schemeClr val="accent2"/>
                  </a:solidFill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36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211" name="Text Box 8"/>
            <p:cNvSpPr txBox="1"/>
            <p:nvPr/>
          </p:nvSpPr>
          <p:spPr>
            <a:xfrm>
              <a:off x="2400" y="1584"/>
              <a:ext cx="308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/>
              <a:r>
                <a:rPr lang="en-US" altLang="zh-CN" sz="3600">
                  <a:solidFill>
                    <a:schemeClr val="accent2"/>
                  </a:solidFill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360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1760" name="Line 16"/>
          <p:cNvSpPr/>
          <p:nvPr/>
        </p:nvSpPr>
        <p:spPr>
          <a:xfrm flipV="1">
            <a:off x="3128963" y="2971800"/>
            <a:ext cx="1062037" cy="13716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62" name="Text Box 18"/>
          <p:cNvSpPr txBox="1"/>
          <p:nvPr/>
        </p:nvSpPr>
        <p:spPr>
          <a:xfrm>
            <a:off x="3733800" y="2057400"/>
            <a:ext cx="17526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54°</a:t>
            </a:r>
            <a:endParaRPr lang="en-US" altLang="zh-CN" sz="44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763" name="Line 19"/>
          <p:cNvSpPr/>
          <p:nvPr/>
        </p:nvSpPr>
        <p:spPr>
          <a:xfrm flipV="1">
            <a:off x="3124200" y="3505200"/>
            <a:ext cx="1676400" cy="8477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64" name="Text Box 20"/>
          <p:cNvSpPr txBox="1"/>
          <p:nvPr/>
        </p:nvSpPr>
        <p:spPr>
          <a:xfrm>
            <a:off x="4724400" y="2819400"/>
            <a:ext cx="152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27°</a:t>
            </a:r>
            <a:endParaRPr lang="en-US" altLang="zh-CN" sz="44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1766" name="Line 22"/>
          <p:cNvSpPr/>
          <p:nvPr/>
        </p:nvSpPr>
        <p:spPr>
          <a:xfrm flipV="1">
            <a:off x="3133725" y="3095625"/>
            <a:ext cx="2438400" cy="1247775"/>
          </a:xfrm>
          <a:prstGeom prst="line">
            <a:avLst/>
          </a:prstGeom>
          <a:ln w="38100" cap="flat" cmpd="sng">
            <a:solidFill>
              <a:srgbClr val="CC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67" name="Oval 23"/>
          <p:cNvSpPr/>
          <p:nvPr/>
        </p:nvSpPr>
        <p:spPr>
          <a:xfrm>
            <a:off x="4743450" y="3462338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31769" name="Rectangle 25"/>
          <p:cNvSpPr/>
          <p:nvPr/>
        </p:nvSpPr>
        <p:spPr>
          <a:xfrm>
            <a:off x="5638800" y="2667000"/>
            <a:ext cx="6858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320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C</a:t>
            </a:r>
            <a:endParaRPr lang="en-US" altLang="zh-CN" sz="3200">
              <a:solidFill>
                <a:schemeClr val="accent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5" grpId="0"/>
      <p:bldP spid="31762" grpId="0"/>
      <p:bldP spid="31762" grpId="1"/>
      <p:bldP spid="31764" grpId="0"/>
      <p:bldP spid="31764" grpId="1"/>
      <p:bldP spid="31767" grpId="0" animBg="1"/>
      <p:bldP spid="317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81962" name="Group 42"/>
          <p:cNvGrpSpPr/>
          <p:nvPr/>
        </p:nvGrpSpPr>
        <p:grpSpPr>
          <a:xfrm>
            <a:off x="6696075" y="2214563"/>
            <a:ext cx="2633663" cy="2109787"/>
            <a:chOff x="4011" y="672"/>
            <a:chExt cx="1659" cy="1329"/>
          </a:xfrm>
        </p:grpSpPr>
        <p:grpSp>
          <p:nvGrpSpPr>
            <p:cNvPr id="9265" name="Group 4"/>
            <p:cNvGrpSpPr/>
            <p:nvPr/>
          </p:nvGrpSpPr>
          <p:grpSpPr>
            <a:xfrm>
              <a:off x="4032" y="768"/>
              <a:ext cx="1632" cy="1233"/>
              <a:chOff x="336" y="1728"/>
              <a:chExt cx="2256" cy="2068"/>
            </a:xfrm>
          </p:grpSpPr>
          <p:grpSp>
            <p:nvGrpSpPr>
              <p:cNvPr id="9269" name="Group 5"/>
              <p:cNvGrpSpPr/>
              <p:nvPr/>
            </p:nvGrpSpPr>
            <p:grpSpPr>
              <a:xfrm>
                <a:off x="624" y="1968"/>
                <a:ext cx="1584" cy="1440"/>
                <a:chOff x="624" y="1968"/>
                <a:chExt cx="1584" cy="1440"/>
              </a:xfrm>
            </p:grpSpPr>
            <p:sp>
              <p:nvSpPr>
                <p:cNvPr id="9273" name="Line 6"/>
                <p:cNvSpPr/>
                <p:nvPr/>
              </p:nvSpPr>
              <p:spPr>
                <a:xfrm flipH="1">
                  <a:off x="624" y="1968"/>
                  <a:ext cx="1104" cy="144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4" name="Line 7"/>
                <p:cNvSpPr/>
                <p:nvPr/>
              </p:nvSpPr>
              <p:spPr>
                <a:xfrm>
                  <a:off x="624" y="3408"/>
                  <a:ext cx="1584" cy="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9270" name="Text Box 8"/>
              <p:cNvSpPr txBox="1"/>
              <p:nvPr/>
            </p:nvSpPr>
            <p:spPr>
              <a:xfrm>
                <a:off x="2257" y="3313"/>
                <a:ext cx="335" cy="48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71" name="Text Box 9"/>
              <p:cNvSpPr txBox="1"/>
              <p:nvPr/>
            </p:nvSpPr>
            <p:spPr>
              <a:xfrm>
                <a:off x="336" y="3311"/>
                <a:ext cx="335" cy="48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72" name="Text Box 10"/>
              <p:cNvSpPr txBox="1"/>
              <p:nvPr/>
            </p:nvSpPr>
            <p:spPr>
              <a:xfrm>
                <a:off x="1729" y="1728"/>
                <a:ext cx="335" cy="48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9266" name="Text Box 34"/>
            <p:cNvSpPr txBox="1"/>
            <p:nvPr/>
          </p:nvSpPr>
          <p:spPr>
            <a:xfrm>
              <a:off x="5334" y="1638"/>
              <a:ext cx="336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A</a:t>
              </a:r>
              <a:endParaRPr lang="en-US" altLang="zh-CN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67" name="Text Box 35"/>
            <p:cNvSpPr txBox="1"/>
            <p:nvPr/>
          </p:nvSpPr>
          <p:spPr>
            <a:xfrm>
              <a:off x="4011" y="1623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O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68" name="Text Box 37"/>
            <p:cNvSpPr txBox="1"/>
            <p:nvPr/>
          </p:nvSpPr>
          <p:spPr>
            <a:xfrm>
              <a:off x="4992" y="672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B</a:t>
              </a:r>
              <a:endParaRPr lang="en-US" altLang="zh-CN" sz="2800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81965" name="Group 45"/>
          <p:cNvGrpSpPr/>
          <p:nvPr/>
        </p:nvGrpSpPr>
        <p:grpSpPr>
          <a:xfrm>
            <a:off x="7186613" y="1700213"/>
            <a:ext cx="2271712" cy="2719387"/>
            <a:chOff x="4011" y="354"/>
            <a:chExt cx="1431" cy="1713"/>
          </a:xfrm>
        </p:grpSpPr>
        <p:grpSp>
          <p:nvGrpSpPr>
            <p:cNvPr id="9255" name="Group 11"/>
            <p:cNvGrpSpPr/>
            <p:nvPr/>
          </p:nvGrpSpPr>
          <p:grpSpPr>
            <a:xfrm rot="-2845280">
              <a:off x="3571" y="794"/>
              <a:ext cx="1713" cy="833"/>
              <a:chOff x="2767" y="2225"/>
              <a:chExt cx="2469" cy="1537"/>
            </a:xfrm>
          </p:grpSpPr>
          <p:grpSp>
            <p:nvGrpSpPr>
              <p:cNvPr id="9259" name="Group 12"/>
              <p:cNvGrpSpPr/>
              <p:nvPr/>
            </p:nvGrpSpPr>
            <p:grpSpPr>
              <a:xfrm>
                <a:off x="3216" y="2448"/>
                <a:ext cx="1584" cy="960"/>
                <a:chOff x="3408" y="2544"/>
                <a:chExt cx="1584" cy="960"/>
              </a:xfrm>
            </p:grpSpPr>
            <p:sp>
              <p:nvSpPr>
                <p:cNvPr id="9263" name="Line 13"/>
                <p:cNvSpPr/>
                <p:nvPr/>
              </p:nvSpPr>
              <p:spPr>
                <a:xfrm flipH="1">
                  <a:off x="3408" y="2544"/>
                  <a:ext cx="1392" cy="960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64" name="Line 14"/>
                <p:cNvSpPr/>
                <p:nvPr/>
              </p:nvSpPr>
              <p:spPr>
                <a:xfrm>
                  <a:off x="3408" y="3504"/>
                  <a:ext cx="1584" cy="0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9260" name="Text Box 15"/>
              <p:cNvSpPr txBox="1"/>
              <p:nvPr/>
            </p:nvSpPr>
            <p:spPr>
              <a:xfrm>
                <a:off x="4737" y="3310"/>
                <a:ext cx="499" cy="45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vert="eaVert"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61" name="Text Box 16"/>
              <p:cNvSpPr txBox="1"/>
              <p:nvPr/>
            </p:nvSpPr>
            <p:spPr>
              <a:xfrm>
                <a:off x="2767" y="3261"/>
                <a:ext cx="499" cy="45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vert="eaVert"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62" name="Text Box 17"/>
              <p:cNvSpPr txBox="1"/>
              <p:nvPr/>
            </p:nvSpPr>
            <p:spPr>
              <a:xfrm>
                <a:off x="4636" y="2225"/>
                <a:ext cx="499" cy="10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vert="eaVert" wrap="none">
                <a:spAutoFit/>
              </a:bodyPr>
              <a:p>
                <a:pPr lvl="0" eaLnBrk="1" hangingPunct="1"/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9256" name="Text Box 36"/>
            <p:cNvSpPr txBox="1"/>
            <p:nvPr/>
          </p:nvSpPr>
          <p:spPr>
            <a:xfrm>
              <a:off x="4014" y="1626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O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57" name="Text Box 39"/>
            <p:cNvSpPr txBox="1"/>
            <p:nvPr/>
          </p:nvSpPr>
          <p:spPr>
            <a:xfrm>
              <a:off x="4962" y="687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B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58" name="Text Box 40"/>
            <p:cNvSpPr txBox="1"/>
            <p:nvPr/>
          </p:nvSpPr>
          <p:spPr>
            <a:xfrm>
              <a:off x="4350" y="423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C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81966" name="Rectangle 46"/>
          <p:cNvSpPr/>
          <p:nvPr/>
        </p:nvSpPr>
        <p:spPr>
          <a:xfrm>
            <a:off x="3810000" y="2590800"/>
            <a:ext cx="4572000" cy="946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∠AOC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为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AOB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和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BOC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的和</a:t>
            </a:r>
            <a:endParaRPr lang="zh-CN" altLang="zh-CN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记作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AOC =∠AOB+∠BOC</a:t>
            </a:r>
            <a:endParaRPr lang="en-US" altLang="zh-CN" sz="28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82001" name="Group 81"/>
          <p:cNvGrpSpPr/>
          <p:nvPr/>
        </p:nvGrpSpPr>
        <p:grpSpPr>
          <a:xfrm>
            <a:off x="6477000" y="4440238"/>
            <a:ext cx="3138488" cy="2074862"/>
            <a:chOff x="1680" y="2229"/>
            <a:chExt cx="1977" cy="1307"/>
          </a:xfrm>
        </p:grpSpPr>
        <p:grpSp>
          <p:nvGrpSpPr>
            <p:cNvPr id="9245" name="Group 48"/>
            <p:cNvGrpSpPr/>
            <p:nvPr/>
          </p:nvGrpSpPr>
          <p:grpSpPr>
            <a:xfrm rot="-1158420">
              <a:off x="1680" y="2341"/>
              <a:ext cx="1714" cy="1074"/>
              <a:chOff x="2764" y="1856"/>
              <a:chExt cx="2470" cy="1982"/>
            </a:xfrm>
          </p:grpSpPr>
          <p:grpSp>
            <p:nvGrpSpPr>
              <p:cNvPr id="9249" name="Group 49"/>
              <p:cNvGrpSpPr/>
              <p:nvPr/>
            </p:nvGrpSpPr>
            <p:grpSpPr>
              <a:xfrm>
                <a:off x="3216" y="2448"/>
                <a:ext cx="1584" cy="960"/>
                <a:chOff x="3408" y="2544"/>
                <a:chExt cx="1584" cy="960"/>
              </a:xfrm>
            </p:grpSpPr>
            <p:sp>
              <p:nvSpPr>
                <p:cNvPr id="9253" name="Line 50"/>
                <p:cNvSpPr/>
                <p:nvPr/>
              </p:nvSpPr>
              <p:spPr>
                <a:xfrm flipH="1">
                  <a:off x="3408" y="2544"/>
                  <a:ext cx="1392" cy="960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54" name="Line 51"/>
                <p:cNvSpPr/>
                <p:nvPr/>
              </p:nvSpPr>
              <p:spPr>
                <a:xfrm>
                  <a:off x="3408" y="3504"/>
                  <a:ext cx="1584" cy="0"/>
                </a:xfrm>
                <a:prstGeom prst="line">
                  <a:avLst/>
                </a:prstGeom>
                <a:ln w="381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9250" name="Text Box 52"/>
              <p:cNvSpPr txBox="1"/>
              <p:nvPr/>
            </p:nvSpPr>
            <p:spPr>
              <a:xfrm>
                <a:off x="4736" y="3307"/>
                <a:ext cx="498" cy="53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51" name="Text Box 53"/>
              <p:cNvSpPr txBox="1"/>
              <p:nvPr/>
            </p:nvSpPr>
            <p:spPr>
              <a:xfrm>
                <a:off x="2764" y="3259"/>
                <a:ext cx="499" cy="53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52" name="Text Box 54"/>
              <p:cNvSpPr txBox="1"/>
              <p:nvPr/>
            </p:nvSpPr>
            <p:spPr>
              <a:xfrm>
                <a:off x="4634" y="1856"/>
                <a:ext cx="167" cy="53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9246" name="Text Box 55"/>
            <p:cNvSpPr txBox="1"/>
            <p:nvPr/>
          </p:nvSpPr>
          <p:spPr>
            <a:xfrm>
              <a:off x="1898" y="3209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O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47" name="Text Box 56"/>
            <p:cNvSpPr txBox="1"/>
            <p:nvPr/>
          </p:nvSpPr>
          <p:spPr>
            <a:xfrm rot="-149525">
              <a:off x="3177" y="2837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C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48" name="Text Box 57"/>
            <p:cNvSpPr txBox="1"/>
            <p:nvPr/>
          </p:nvSpPr>
          <p:spPr>
            <a:xfrm rot="-299821">
              <a:off x="2829" y="2229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B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81989" name="Group 69"/>
          <p:cNvGrpSpPr/>
          <p:nvPr/>
        </p:nvGrpSpPr>
        <p:grpSpPr>
          <a:xfrm>
            <a:off x="6686550" y="4443413"/>
            <a:ext cx="2633663" cy="2109787"/>
            <a:chOff x="4011" y="672"/>
            <a:chExt cx="1659" cy="1329"/>
          </a:xfrm>
        </p:grpSpPr>
        <p:grpSp>
          <p:nvGrpSpPr>
            <p:cNvPr id="9235" name="Group 70"/>
            <p:cNvGrpSpPr/>
            <p:nvPr/>
          </p:nvGrpSpPr>
          <p:grpSpPr>
            <a:xfrm>
              <a:off x="4032" y="768"/>
              <a:ext cx="1632" cy="1233"/>
              <a:chOff x="336" y="1728"/>
              <a:chExt cx="2256" cy="2068"/>
            </a:xfrm>
          </p:grpSpPr>
          <p:grpSp>
            <p:nvGrpSpPr>
              <p:cNvPr id="9239" name="Group 71"/>
              <p:cNvGrpSpPr/>
              <p:nvPr/>
            </p:nvGrpSpPr>
            <p:grpSpPr>
              <a:xfrm>
                <a:off x="624" y="1968"/>
                <a:ext cx="1584" cy="1440"/>
                <a:chOff x="624" y="1968"/>
                <a:chExt cx="1584" cy="1440"/>
              </a:xfrm>
            </p:grpSpPr>
            <p:sp>
              <p:nvSpPr>
                <p:cNvPr id="9243" name="Line 72"/>
                <p:cNvSpPr/>
                <p:nvPr/>
              </p:nvSpPr>
              <p:spPr>
                <a:xfrm flipH="1">
                  <a:off x="624" y="1968"/>
                  <a:ext cx="1104" cy="144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44" name="Line 73"/>
                <p:cNvSpPr/>
                <p:nvPr/>
              </p:nvSpPr>
              <p:spPr>
                <a:xfrm>
                  <a:off x="624" y="3408"/>
                  <a:ext cx="1584" cy="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9240" name="Text Box 74"/>
              <p:cNvSpPr txBox="1"/>
              <p:nvPr/>
            </p:nvSpPr>
            <p:spPr>
              <a:xfrm>
                <a:off x="2257" y="3313"/>
                <a:ext cx="335" cy="48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41" name="Text Box 75"/>
              <p:cNvSpPr txBox="1"/>
              <p:nvPr/>
            </p:nvSpPr>
            <p:spPr>
              <a:xfrm>
                <a:off x="336" y="3311"/>
                <a:ext cx="335" cy="48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242" name="Text Box 76"/>
              <p:cNvSpPr txBox="1"/>
              <p:nvPr/>
            </p:nvSpPr>
            <p:spPr>
              <a:xfrm>
                <a:off x="1729" y="1728"/>
                <a:ext cx="335" cy="48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endParaRPr lang="zh-CN" altLang="zh-CN" sz="2400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9236" name="Text Box 77"/>
            <p:cNvSpPr txBox="1"/>
            <p:nvPr/>
          </p:nvSpPr>
          <p:spPr>
            <a:xfrm>
              <a:off x="5334" y="1638"/>
              <a:ext cx="336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A</a:t>
              </a:r>
              <a:endParaRPr lang="en-US" altLang="zh-CN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37" name="Text Box 78"/>
            <p:cNvSpPr txBox="1"/>
            <p:nvPr/>
          </p:nvSpPr>
          <p:spPr>
            <a:xfrm>
              <a:off x="4011" y="1623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 b="1">
                  <a:latin typeface="黑体" pitchFamily="2" charset="-122"/>
                  <a:ea typeface="黑体" pitchFamily="2" charset="-122"/>
                </a:rPr>
                <a:t>O</a:t>
              </a:r>
              <a:endParaRPr lang="en-US" altLang="zh-CN" sz="2800" b="1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9238" name="Text Box 79"/>
            <p:cNvSpPr txBox="1"/>
            <p:nvPr/>
          </p:nvSpPr>
          <p:spPr>
            <a:xfrm>
              <a:off x="4992" y="672"/>
              <a:ext cx="4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B</a:t>
              </a:r>
              <a:endParaRPr lang="en-US" altLang="zh-CN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82002" name="Rectangle 82"/>
          <p:cNvSpPr/>
          <p:nvPr/>
        </p:nvSpPr>
        <p:spPr>
          <a:xfrm>
            <a:off x="3810000" y="4845050"/>
            <a:ext cx="4572000" cy="946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∠AOC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为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AOB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和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BOC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的差</a:t>
            </a:r>
            <a:endParaRPr lang="zh-CN" altLang="zh-CN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zh-CN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记作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AOC =∠AOB-∠BOC</a:t>
            </a:r>
            <a:endParaRPr lang="en-US" altLang="zh-CN" sz="28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24" name="Rectangle 83"/>
          <p:cNvSpPr/>
          <p:nvPr/>
        </p:nvSpPr>
        <p:spPr>
          <a:xfrm>
            <a:off x="381000" y="1035050"/>
            <a:ext cx="8763000" cy="946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Arial" charset="0"/>
                <a:ea typeface="宋体" pitchFamily="2" charset="-122"/>
              </a:rPr>
              <a:t>若∠</a:t>
            </a:r>
            <a:r>
              <a:rPr lang="en-US" altLang="zh-CN" sz="2800" b="1">
                <a:solidFill>
                  <a:srgbClr val="0000FF"/>
                </a:solidFill>
                <a:latin typeface="Arial" charset="0"/>
                <a:ea typeface="宋体" pitchFamily="2" charset="-122"/>
              </a:rPr>
              <a:t>AOB=45°,∠BOC=30°,</a:t>
            </a:r>
            <a:endParaRPr lang="en-US" altLang="zh-CN" sz="2800" b="1">
              <a:solidFill>
                <a:srgbClr val="0000FF"/>
              </a:solidFill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Arial" charset="0"/>
                <a:ea typeface="宋体" pitchFamily="2" charset="-122"/>
              </a:rPr>
              <a:t>则</a:t>
            </a:r>
            <a:r>
              <a:rPr lang="en-US" altLang="zh-CN" sz="2800" b="1">
                <a:solidFill>
                  <a:srgbClr val="0000FF"/>
                </a:solidFill>
                <a:latin typeface="Arial" charset="0"/>
                <a:ea typeface="宋体" pitchFamily="2" charset="-122"/>
              </a:rPr>
              <a:t>(1)∠AOB+∠BOC=____,  (2)∠AOB-∠BOC=____.</a:t>
            </a:r>
            <a:endParaRPr lang="en-US" altLang="zh-CN" sz="2800" b="1">
              <a:solidFill>
                <a:srgbClr val="0000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2004" name="Rectangle 84"/>
          <p:cNvSpPr/>
          <p:nvPr/>
        </p:nvSpPr>
        <p:spPr>
          <a:xfrm>
            <a:off x="228600" y="3276600"/>
            <a:ext cx="541338" cy="30813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C00FF"/>
                </a:solidFill>
                <a:latin typeface="Arial" charset="0"/>
                <a:ea typeface="黑体" pitchFamily="2" charset="-122"/>
              </a:rPr>
              <a:t>顶</a:t>
            </a:r>
            <a:endParaRPr lang="zh-CN" altLang="en-US" sz="2800" b="1" dirty="0">
              <a:solidFill>
                <a:srgbClr val="CC00FF"/>
              </a:solidFill>
              <a:latin typeface="Arial" charset="0"/>
              <a:ea typeface="黑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CC00FF"/>
                </a:solidFill>
                <a:latin typeface="Arial" charset="0"/>
                <a:ea typeface="黑体" pitchFamily="2" charset="-122"/>
              </a:rPr>
              <a:t>点</a:t>
            </a:r>
            <a:endParaRPr lang="zh-CN" altLang="en-US" sz="2800" b="1" dirty="0">
              <a:solidFill>
                <a:srgbClr val="CC00FF"/>
              </a:solidFill>
              <a:latin typeface="Arial" charset="0"/>
              <a:ea typeface="黑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CC00FF"/>
                </a:solidFill>
                <a:latin typeface="Arial" charset="0"/>
                <a:ea typeface="黑体" pitchFamily="2" charset="-122"/>
              </a:rPr>
              <a:t>与</a:t>
            </a:r>
            <a:endParaRPr lang="zh-CN" altLang="en-US" sz="2800" b="1" dirty="0">
              <a:solidFill>
                <a:srgbClr val="CC00FF"/>
              </a:solidFill>
              <a:latin typeface="Arial" charset="0"/>
              <a:ea typeface="黑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CC00FF"/>
                </a:solidFill>
                <a:latin typeface="Arial" charset="0"/>
                <a:ea typeface="黑体" pitchFamily="2" charset="-122"/>
              </a:rPr>
              <a:t>一</a:t>
            </a:r>
            <a:endParaRPr lang="zh-CN" altLang="en-US" sz="2800" b="1" dirty="0">
              <a:solidFill>
                <a:srgbClr val="CC00FF"/>
              </a:solidFill>
              <a:latin typeface="Arial" charset="0"/>
              <a:ea typeface="黑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CC00FF"/>
                </a:solidFill>
                <a:latin typeface="Arial" charset="0"/>
                <a:ea typeface="黑体" pitchFamily="2" charset="-122"/>
              </a:rPr>
              <a:t>边</a:t>
            </a:r>
            <a:endParaRPr lang="zh-CN" altLang="en-US" sz="2800" b="1" dirty="0">
              <a:solidFill>
                <a:srgbClr val="CC00FF"/>
              </a:solidFill>
              <a:latin typeface="Arial" charset="0"/>
              <a:ea typeface="黑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CC00FF"/>
                </a:solidFill>
                <a:latin typeface="Arial" charset="0"/>
                <a:ea typeface="黑体" pitchFamily="2" charset="-122"/>
              </a:rPr>
              <a:t>重</a:t>
            </a:r>
            <a:endParaRPr lang="zh-CN" altLang="en-US" sz="2800" b="1" dirty="0">
              <a:solidFill>
                <a:srgbClr val="CC00FF"/>
              </a:solidFill>
              <a:latin typeface="Arial" charset="0"/>
              <a:ea typeface="黑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CC00FF"/>
                </a:solidFill>
                <a:latin typeface="Arial" charset="0"/>
                <a:ea typeface="黑体" pitchFamily="2" charset="-122"/>
              </a:rPr>
              <a:t>合</a:t>
            </a:r>
            <a:endParaRPr lang="zh-CN" altLang="en-US" sz="2800" b="1" dirty="0">
              <a:solidFill>
                <a:srgbClr val="CC00FF"/>
              </a:solidFill>
              <a:latin typeface="Arial" charset="0"/>
              <a:ea typeface="黑体" pitchFamily="2" charset="-122"/>
            </a:endParaRPr>
          </a:p>
        </p:txBody>
      </p:sp>
      <p:grpSp>
        <p:nvGrpSpPr>
          <p:cNvPr id="82005" name="Group 85"/>
          <p:cNvGrpSpPr/>
          <p:nvPr/>
        </p:nvGrpSpPr>
        <p:grpSpPr>
          <a:xfrm>
            <a:off x="685800" y="3505200"/>
            <a:ext cx="228600" cy="2819400"/>
            <a:chOff x="1104" y="624"/>
            <a:chExt cx="1296" cy="2736"/>
          </a:xfrm>
        </p:grpSpPr>
        <p:sp>
          <p:nvSpPr>
            <p:cNvPr id="9231" name="Line 86"/>
            <p:cNvSpPr/>
            <p:nvPr/>
          </p:nvSpPr>
          <p:spPr>
            <a:xfrm>
              <a:off x="1536" y="624"/>
              <a:ext cx="86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2" name="Line 87"/>
            <p:cNvSpPr/>
            <p:nvPr/>
          </p:nvSpPr>
          <p:spPr>
            <a:xfrm>
              <a:off x="1536" y="624"/>
              <a:ext cx="0" cy="273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3" name="Line 88"/>
            <p:cNvSpPr/>
            <p:nvPr/>
          </p:nvSpPr>
          <p:spPr>
            <a:xfrm>
              <a:off x="1536" y="3360"/>
              <a:ext cx="86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4" name="Line 89"/>
            <p:cNvSpPr/>
            <p:nvPr/>
          </p:nvSpPr>
          <p:spPr>
            <a:xfrm>
              <a:off x="1104" y="1298"/>
              <a:ext cx="432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pic>
        <p:nvPicPr>
          <p:cNvPr id="9227" name="Picture 90" descr="22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25241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82011" name="WordArt 91"/>
          <p:cNvSpPr>
            <a:spLocks noChangeArrowheads="1" noChangeShapeType="1" noTextEdit="1"/>
          </p:cNvSpPr>
          <p:nvPr/>
        </p:nvSpPr>
        <p:spPr bwMode="auto">
          <a:xfrm>
            <a:off x="609600" y="152400"/>
            <a:ext cx="2247900" cy="8382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0" cap="none" spc="0" normalizeH="0" baseline="0" noProof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动手探索</a:t>
            </a:r>
            <a:r>
              <a:rPr kumimoji="0" lang="en-US" altLang="zh-CN" sz="9600" b="1" i="0" u="none" strike="noStrike" kern="10" cap="none" spc="0" normalizeH="0" baseline="0" noProof="0">
                <a:ln w="31750">
                  <a:solidFill>
                    <a:srgbClr val="990000"/>
                  </a:solidFill>
                  <a:round/>
                </a:ln>
                <a:gradFill rotWithShape="0">
                  <a:gsLst>
                    <a:gs pos="0">
                      <a:srgbClr val="A42700"/>
                    </a:gs>
                    <a:gs pos="50000">
                      <a:srgbClr val="FF3300"/>
                    </a:gs>
                    <a:gs pos="100000">
                      <a:srgbClr val="A427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黑体"/>
                <a:ea typeface="黑体"/>
                <a:cs typeface="+mn-cs"/>
              </a:rPr>
              <a:t>(3)</a:t>
            </a:r>
            <a:endParaRPr kumimoji="0" lang="zh-CN" altLang="en-US" sz="9600" b="1" i="0" u="none" strike="noStrike" kern="10" cap="none" spc="0" normalizeH="0" baseline="0" noProof="0">
              <a:ln w="31750">
                <a:solidFill>
                  <a:srgbClr val="990000"/>
                </a:solidFill>
                <a:round/>
              </a:ln>
              <a:gradFill rotWithShape="0">
                <a:gsLst>
                  <a:gs pos="0">
                    <a:srgbClr val="A42700"/>
                  </a:gs>
                  <a:gs pos="50000">
                    <a:srgbClr val="FF3300"/>
                  </a:gs>
                  <a:gs pos="100000">
                    <a:srgbClr val="A42700"/>
                  </a:gs>
                </a:gsLst>
                <a:lin ang="189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黑体"/>
              <a:ea typeface="黑体"/>
              <a:cs typeface="+mn-cs"/>
            </a:endParaRPr>
          </a:p>
        </p:txBody>
      </p:sp>
      <p:sp>
        <p:nvSpPr>
          <p:cNvPr id="82012" name="Rectangle 92"/>
          <p:cNvSpPr/>
          <p:nvPr/>
        </p:nvSpPr>
        <p:spPr>
          <a:xfrm>
            <a:off x="4038600" y="1462088"/>
            <a:ext cx="990600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>
                <a:solidFill>
                  <a:srgbClr val="CC00FF"/>
                </a:solidFill>
                <a:latin typeface="Arial" charset="0"/>
                <a:ea typeface="宋体" pitchFamily="2" charset="-122"/>
              </a:rPr>
              <a:t>75°</a:t>
            </a:r>
            <a:endParaRPr lang="en-US" altLang="zh-CN" sz="2800" b="1">
              <a:solidFill>
                <a:srgbClr val="CC00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2013" name="Rectangle 93"/>
          <p:cNvSpPr/>
          <p:nvPr/>
        </p:nvSpPr>
        <p:spPr>
          <a:xfrm>
            <a:off x="8205788" y="1462088"/>
            <a:ext cx="938212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>
                <a:solidFill>
                  <a:srgbClr val="CC00FF"/>
                </a:solidFill>
                <a:latin typeface="Arial" charset="0"/>
                <a:ea typeface="宋体" pitchFamily="2" charset="-122"/>
              </a:rPr>
              <a:t>15°</a:t>
            </a:r>
            <a:endParaRPr lang="en-US" altLang="zh-CN" sz="2800" b="1">
              <a:solidFill>
                <a:srgbClr val="CC00FF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1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5.55112E-17 L -0.63923 0.0018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1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46821E-6 L -0.6908 0.0018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19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1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5.55112E-17 L -0.63923 0.0018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19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67 3.12139E-6 L -0.65174 -0.0020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20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6" grpId="0"/>
      <p:bldP spid="82002" grpId="0"/>
      <p:bldP spid="82004" grpId="0"/>
      <p:bldP spid="82012" grpId="0"/>
      <p:bldP spid="820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3" name="Group 3"/>
          <p:cNvGrpSpPr/>
          <p:nvPr/>
        </p:nvGrpSpPr>
        <p:grpSpPr>
          <a:xfrm>
            <a:off x="6494463" y="2146300"/>
            <a:ext cx="215900" cy="215900"/>
            <a:chOff x="3651" y="2024"/>
            <a:chExt cx="136" cy="136"/>
          </a:xfrm>
        </p:grpSpPr>
        <p:sp>
          <p:nvSpPr>
            <p:cNvPr id="10262" name="Line 4"/>
            <p:cNvSpPr/>
            <p:nvPr/>
          </p:nvSpPr>
          <p:spPr>
            <a:xfrm>
              <a:off x="3651" y="2024"/>
              <a:ext cx="136" cy="0"/>
            </a:xfrm>
            <a:prstGeom prst="line">
              <a:avLst/>
            </a:prstGeom>
            <a:ln w="28575" cap="sq" cmpd="sng">
              <a:solidFill>
                <a:srgbClr val="FF000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3" name="Line 5"/>
            <p:cNvSpPr/>
            <p:nvPr/>
          </p:nvSpPr>
          <p:spPr>
            <a:xfrm>
              <a:off x="3787" y="2024"/>
              <a:ext cx="0" cy="136"/>
            </a:xfrm>
            <a:prstGeom prst="line">
              <a:avLst/>
            </a:prstGeom>
            <a:ln w="28575" cap="sq" cmpd="sng">
              <a:solidFill>
                <a:srgbClr val="FF000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243" name="Line 7"/>
          <p:cNvSpPr/>
          <p:nvPr/>
        </p:nvSpPr>
        <p:spPr>
          <a:xfrm>
            <a:off x="6492875" y="720725"/>
            <a:ext cx="0" cy="16764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4" name="Line 8"/>
          <p:cNvSpPr/>
          <p:nvPr/>
        </p:nvSpPr>
        <p:spPr>
          <a:xfrm>
            <a:off x="6492875" y="2397125"/>
            <a:ext cx="19812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5" name="Line 9"/>
          <p:cNvSpPr/>
          <p:nvPr/>
        </p:nvSpPr>
        <p:spPr>
          <a:xfrm flipV="1">
            <a:off x="6492875" y="873125"/>
            <a:ext cx="1066800" cy="1524000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6" name="Line 10"/>
          <p:cNvSpPr/>
          <p:nvPr/>
        </p:nvSpPr>
        <p:spPr>
          <a:xfrm flipH="1" flipV="1">
            <a:off x="5791200" y="685800"/>
            <a:ext cx="701675" cy="1711325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7" name="Text Box 11"/>
          <p:cNvSpPr txBox="1"/>
          <p:nvPr/>
        </p:nvSpPr>
        <p:spPr>
          <a:xfrm>
            <a:off x="6111875" y="2320925"/>
            <a:ext cx="3873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48" name="Text Box 12"/>
          <p:cNvSpPr txBox="1"/>
          <p:nvPr/>
        </p:nvSpPr>
        <p:spPr>
          <a:xfrm>
            <a:off x="8550275" y="2092325"/>
            <a:ext cx="40481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49" name="Text Box 13"/>
          <p:cNvSpPr txBox="1"/>
          <p:nvPr/>
        </p:nvSpPr>
        <p:spPr>
          <a:xfrm>
            <a:off x="7543800" y="685800"/>
            <a:ext cx="35401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>
                <a:latin typeface="Times New Roman" pitchFamily="18" charset="0"/>
                <a:ea typeface="宋体" pitchFamily="2" charset="-122"/>
              </a:rPr>
              <a:t>P</a:t>
            </a:r>
            <a:endParaRPr lang="en-US" altLang="zh-CN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50" name="Text Box 14"/>
          <p:cNvSpPr txBox="1"/>
          <p:nvPr/>
        </p:nvSpPr>
        <p:spPr>
          <a:xfrm>
            <a:off x="6324600" y="304800"/>
            <a:ext cx="3873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51" name="Text Box 15"/>
          <p:cNvSpPr txBox="1"/>
          <p:nvPr/>
        </p:nvSpPr>
        <p:spPr>
          <a:xfrm>
            <a:off x="5257800" y="457200"/>
            <a:ext cx="40481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>
                <a:latin typeface="Times New Roman" pitchFamily="18" charset="0"/>
                <a:ea typeface="宋体" pitchFamily="2" charset="-122"/>
              </a:rPr>
              <a:t>D</a:t>
            </a:r>
            <a:endParaRPr lang="en-US" altLang="zh-CN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56" name="Arc 16"/>
          <p:cNvSpPr/>
          <p:nvPr/>
        </p:nvSpPr>
        <p:spPr>
          <a:xfrm flipH="1">
            <a:off x="6356350" y="1892300"/>
            <a:ext cx="141288" cy="2174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303356" y="17586523"/>
              </a:cxn>
              <a:cxn ang="0">
                <a:pos x="0" y="22049487"/>
              </a:cxn>
            </a:cxnLst>
            <a:pathLst>
              <a:path w="21153" h="21600" fill="none">
                <a:moveTo>
                  <a:pt x="-1" y="0"/>
                </a:moveTo>
                <a:cubicBezTo>
                  <a:pt x="10244" y="0"/>
                  <a:pt x="19079" y="7195"/>
                  <a:pt x="21152" y="17228"/>
                </a:cubicBezTo>
              </a:path>
              <a:path w="21153" h="21600" stroke="0">
                <a:moveTo>
                  <a:pt x="-1" y="0"/>
                </a:moveTo>
                <a:cubicBezTo>
                  <a:pt x="10244" y="0"/>
                  <a:pt x="19079" y="7195"/>
                  <a:pt x="21152" y="17228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 cap="sq" cmpd="sng">
            <a:solidFill>
              <a:srgbClr val="FF0000">
                <a:alpha val="10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p>
            <a:endParaRPr lang="zh-CN" altLang="en-US"/>
          </a:p>
        </p:txBody>
      </p:sp>
      <p:sp>
        <p:nvSpPr>
          <p:cNvPr id="35858" name="Arc 18"/>
          <p:cNvSpPr/>
          <p:nvPr/>
        </p:nvSpPr>
        <p:spPr>
          <a:xfrm rot="1189074" flipH="1">
            <a:off x="6418263" y="1841500"/>
            <a:ext cx="490537" cy="368300"/>
          </a:xfrm>
          <a:custGeom>
            <a:avLst/>
            <a:gdLst/>
            <a:ahLst/>
            <a:cxnLst>
              <a:cxn ang="0">
                <a:pos x="73121989" y="0"/>
              </a:cxn>
              <a:cxn ang="0">
                <a:pos x="252992596" y="116839070"/>
              </a:cxn>
              <a:cxn ang="0">
                <a:pos x="0" y="116839070"/>
              </a:cxn>
            </a:cxnLst>
            <a:pathLst>
              <a:path w="21600" h="20678" fill="none">
                <a:moveTo>
                  <a:pt x="6243" y="-1"/>
                </a:moveTo>
                <a:cubicBezTo>
                  <a:pt x="15361" y="2752"/>
                  <a:pt x="21600" y="11153"/>
                  <a:pt x="21600" y="20678"/>
                </a:cubicBezTo>
              </a:path>
              <a:path w="21600" h="20678" stroke="0">
                <a:moveTo>
                  <a:pt x="6243" y="-1"/>
                </a:moveTo>
                <a:cubicBezTo>
                  <a:pt x="15361" y="2752"/>
                  <a:pt x="21600" y="11153"/>
                  <a:pt x="21600" y="20678"/>
                </a:cubicBezTo>
                <a:lnTo>
                  <a:pt x="0" y="20678"/>
                </a:lnTo>
                <a:lnTo>
                  <a:pt x="6243" y="-1"/>
                </a:lnTo>
                <a:close/>
              </a:path>
            </a:pathLst>
          </a:custGeom>
          <a:noFill/>
          <a:ln w="28575" cap="sq" cmpd="sng">
            <a:solidFill>
              <a:srgbClr val="00FF00">
                <a:alpha val="10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p>
            <a:endParaRPr lang="zh-CN" altLang="en-US"/>
          </a:p>
        </p:txBody>
      </p:sp>
      <p:sp>
        <p:nvSpPr>
          <p:cNvPr id="35859" name="Arc 19"/>
          <p:cNvSpPr/>
          <p:nvPr/>
        </p:nvSpPr>
        <p:spPr>
          <a:xfrm>
            <a:off x="6756400" y="1981200"/>
            <a:ext cx="330200" cy="40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165600" y="143864490"/>
              </a:cxn>
              <a:cxn ang="0">
                <a:pos x="0" y="143864490"/>
              </a:cxn>
            </a:cxnLst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 cap="sq" cmpd="sng">
            <a:solidFill>
              <a:srgbClr val="00FF00">
                <a:alpha val="10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p>
            <a:endParaRPr lang="zh-CN" altLang="en-US"/>
          </a:p>
        </p:txBody>
      </p:sp>
      <p:sp>
        <p:nvSpPr>
          <p:cNvPr id="10255" name="Text Box 21"/>
          <p:cNvSpPr txBox="1"/>
          <p:nvPr/>
        </p:nvSpPr>
        <p:spPr>
          <a:xfrm>
            <a:off x="1524000" y="1447800"/>
            <a:ext cx="2971800" cy="457200"/>
          </a:xfrm>
          <a:prstGeom prst="rect">
            <a:avLst/>
          </a:prstGeom>
          <a:noFill/>
          <a:ln w="12700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56" name="Text Box 26"/>
          <p:cNvSpPr txBox="1"/>
          <p:nvPr/>
        </p:nvSpPr>
        <p:spPr>
          <a:xfrm>
            <a:off x="311150" y="411163"/>
            <a:ext cx="4941888" cy="1816100"/>
          </a:xfrm>
          <a:prstGeom prst="rect">
            <a:avLst/>
          </a:prstGeom>
          <a:noFill/>
          <a:ln w="12700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2800" dirty="0">
                <a:latin typeface="Arial" charset="0"/>
                <a:ea typeface="宋体" pitchFamily="2" charset="-122"/>
              </a:rPr>
              <a:t>例</a:t>
            </a:r>
            <a:r>
              <a:rPr lang="en-US" altLang="zh-CN" sz="2800">
                <a:latin typeface="Arial" charset="0"/>
                <a:ea typeface="宋体" pitchFamily="2" charset="-122"/>
              </a:rPr>
              <a:t>2 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如图</a:t>
            </a:r>
            <a:r>
              <a:rPr lang="en-US" altLang="zh-CN" sz="2800">
                <a:latin typeface="Arial" charset="0"/>
                <a:ea typeface="宋体" pitchFamily="2" charset="-122"/>
              </a:rPr>
              <a:t> 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，</a:t>
            </a:r>
            <a:r>
              <a:rPr lang="en-US" altLang="zh-CN" sz="2800">
                <a:latin typeface="Arial" charset="0"/>
                <a:ea typeface="宋体" pitchFamily="2" charset="-122"/>
              </a:rPr>
              <a:t>∠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ＡＢＣ＝</a:t>
            </a:r>
            <a:r>
              <a:rPr lang="en-US" altLang="zh-CN" sz="2800">
                <a:latin typeface="Arial" charset="0"/>
                <a:ea typeface="宋体" pitchFamily="2" charset="-122"/>
              </a:rPr>
              <a:t>90°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，</a:t>
            </a:r>
            <a:r>
              <a:rPr lang="en-US" altLang="zh-CN" sz="2800">
                <a:latin typeface="Arial" charset="0"/>
                <a:ea typeface="宋体" pitchFamily="2" charset="-122"/>
              </a:rPr>
              <a:t>∠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ＣＢＤ＝</a:t>
            </a:r>
            <a:r>
              <a:rPr lang="en-US" altLang="zh-CN" sz="2800">
                <a:latin typeface="Arial" charset="0"/>
                <a:ea typeface="宋体" pitchFamily="2" charset="-122"/>
              </a:rPr>
              <a:t>30°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，ＢＰ平分</a:t>
            </a:r>
            <a:endParaRPr lang="en-US" altLang="zh-CN" sz="280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en-US" altLang="zh-CN" sz="2800">
                <a:latin typeface="Arial" charset="0"/>
                <a:ea typeface="宋体" pitchFamily="2" charset="-122"/>
              </a:rPr>
              <a:t>∠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ＡＢＤ，求</a:t>
            </a:r>
            <a:r>
              <a:rPr lang="en-US" altLang="zh-CN" sz="2800">
                <a:latin typeface="Arial" charset="0"/>
                <a:ea typeface="宋体" pitchFamily="2" charset="-122"/>
              </a:rPr>
              <a:t>∠</a:t>
            </a:r>
            <a:r>
              <a:rPr lang="zh-CN" altLang="zh-CN" sz="2800" dirty="0">
                <a:latin typeface="Arial" charset="0"/>
                <a:ea typeface="宋体" pitchFamily="2" charset="-122"/>
              </a:rPr>
              <a:t>ＡＢＰ的度数．</a:t>
            </a:r>
            <a:endParaRPr lang="zh-CN" altLang="zh-CN" sz="2800" dirty="0">
              <a:latin typeface="Arial" charset="0"/>
              <a:ea typeface="宋体" pitchFamily="2" charset="-122"/>
            </a:endParaRPr>
          </a:p>
        </p:txBody>
      </p:sp>
      <p:sp>
        <p:nvSpPr>
          <p:cNvPr id="10257" name="TextBox 11"/>
          <p:cNvSpPr txBox="1"/>
          <p:nvPr/>
        </p:nvSpPr>
        <p:spPr>
          <a:xfrm>
            <a:off x="1654175" y="3338513"/>
            <a:ext cx="5372100" cy="3698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95313" y="3076575"/>
            <a:ext cx="7124700" cy="3386138"/>
            <a:chOff x="595086" y="3077029"/>
            <a:chExt cx="7125720" cy="3385542"/>
          </a:xfrm>
        </p:grpSpPr>
        <p:sp>
          <p:nvSpPr>
            <p:cNvPr id="10259" name="TextBox 18"/>
            <p:cNvSpPr txBox="1"/>
            <p:nvPr/>
          </p:nvSpPr>
          <p:spPr>
            <a:xfrm>
              <a:off x="595086" y="3077029"/>
              <a:ext cx="7125720" cy="33855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zh-CN" sz="2800" dirty="0">
                  <a:latin typeface="Arial" charset="0"/>
                  <a:ea typeface="宋体" pitchFamily="2" charset="-122"/>
                </a:rPr>
                <a:t>解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 ∵ ∠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ＡＢＤ＝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∠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ＡＢＣ＋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∠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ＣＢＤ</a:t>
              </a:r>
              <a:endParaRPr lang="zh-CN" altLang="zh-CN" sz="2800" dirty="0"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2800">
                  <a:latin typeface="Arial" charset="0"/>
                  <a:ea typeface="宋体" pitchFamily="2" charset="-122"/>
                </a:rPr>
                <a:t>                        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＝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90°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＋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30°</a:t>
              </a:r>
              <a:endParaRPr lang="zh-CN" altLang="zh-CN" sz="2800" dirty="0"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2800">
                  <a:latin typeface="Arial" charset="0"/>
                  <a:ea typeface="宋体" pitchFamily="2" charset="-122"/>
                </a:rPr>
                <a:t>                        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＝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120°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，</a:t>
              </a:r>
              <a:endParaRPr lang="zh-CN" altLang="zh-CN" sz="2800" dirty="0"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2800">
                  <a:latin typeface="Arial" charset="0"/>
                  <a:ea typeface="宋体" pitchFamily="2" charset="-122"/>
                </a:rPr>
                <a:t>           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ＢＰ平分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∠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ＡＢＤ，</a:t>
              </a:r>
              <a:endParaRPr lang="zh-CN" altLang="zh-CN" sz="2800" dirty="0"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2800">
                  <a:latin typeface="Arial" charset="0"/>
                  <a:ea typeface="宋体" pitchFamily="2" charset="-122"/>
                </a:rPr>
                <a:t>           ∴ ∠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ＡＢＰ＝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      ∠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ＡＢＤ</a:t>
              </a:r>
              <a:endParaRPr lang="zh-CN" altLang="zh-CN" sz="2800" dirty="0"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2800">
                  <a:latin typeface="Arial" charset="0"/>
                  <a:ea typeface="宋体" pitchFamily="2" charset="-122"/>
                </a:rPr>
                <a:t>                               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＝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      ×120°</a:t>
              </a:r>
              <a:endParaRPr lang="zh-CN" altLang="zh-CN" sz="2800" dirty="0"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2800">
                  <a:latin typeface="Arial" charset="0"/>
                  <a:ea typeface="宋体" pitchFamily="2" charset="-122"/>
                </a:rPr>
                <a:t>                               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＝</a:t>
              </a:r>
              <a:r>
                <a:rPr lang="en-US" altLang="zh-CN" sz="2800">
                  <a:latin typeface="Arial" charset="0"/>
                  <a:ea typeface="宋体" pitchFamily="2" charset="-122"/>
                </a:rPr>
                <a:t>60°</a:t>
              </a:r>
              <a:r>
                <a:rPr lang="zh-CN" altLang="zh-CN" sz="2800" dirty="0">
                  <a:latin typeface="Arial" charset="0"/>
                  <a:ea typeface="宋体" pitchFamily="2" charset="-122"/>
                </a:rPr>
                <a:t>．</a:t>
              </a:r>
              <a:endParaRPr lang="zh-CN" altLang="zh-CN" sz="2800" dirty="0">
                <a:latin typeface="Arial" charset="0"/>
                <a:ea typeface="宋体" pitchFamily="2" charset="-122"/>
              </a:endParaRPr>
            </a:p>
            <a:p>
              <a:pPr lvl="0" eaLnBrk="1" hangingPunct="1"/>
              <a:endParaRPr lang="zh-CN" altLang="en-US" dirty="0">
                <a:latin typeface="Arial" charset="0"/>
                <a:ea typeface="宋体" pitchFamily="2" charset="-122"/>
              </a:endParaRPr>
            </a:p>
          </p:txBody>
        </p:sp>
        <p:graphicFrame>
          <p:nvGraphicFramePr>
            <p:cNvPr id="10260" name="对象 19"/>
            <p:cNvGraphicFramePr>
              <a:graphicFrameLocks noChangeAspect="1"/>
            </p:cNvGraphicFramePr>
            <p:nvPr/>
          </p:nvGraphicFramePr>
          <p:xfrm>
            <a:off x="4157946" y="5153706"/>
            <a:ext cx="252390" cy="6520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1" imgW="152400" imgH="393700" progId="Equation.DSMT4">
                    <p:embed/>
                  </p:oleObj>
                </mc:Choice>
                <mc:Fallback>
                  <p:oleObj name="" r:id="rId1" imgW="152400" imgH="3937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2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157946" y="5153706"/>
                          <a:ext cx="252390" cy="6520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61" name="对象 20"/>
            <p:cNvGraphicFramePr>
              <a:graphicFrameLocks noChangeAspect="1"/>
            </p:cNvGraphicFramePr>
            <p:nvPr/>
          </p:nvGraphicFramePr>
          <p:xfrm>
            <a:off x="4295548" y="4720857"/>
            <a:ext cx="252413" cy="652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3" imgW="152400" imgH="393700" progId="Equation.DSMT4">
                    <p:embed/>
                  </p:oleObj>
                </mc:Choice>
                <mc:Fallback>
                  <p:oleObj name="" r:id="rId3" imgW="152400" imgH="3937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2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295548" y="4720857"/>
                          <a:ext cx="252413" cy="6524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000120140530A99PPBG">
  <a:themeElements>
    <a:clrScheme name="自定义 657">
      <a:dk1>
        <a:srgbClr val="2F2F2F"/>
      </a:dk1>
      <a:lt1>
        <a:srgbClr val="F7F7F7"/>
      </a:lt1>
      <a:dk2>
        <a:srgbClr val="FFFFFF"/>
      </a:dk2>
      <a:lt2>
        <a:srgbClr val="5F5F5F"/>
      </a:lt2>
      <a:accent1>
        <a:srgbClr val="00BE9C"/>
      </a:accent1>
      <a:accent2>
        <a:srgbClr val="009A79"/>
      </a:accent2>
      <a:accent3>
        <a:srgbClr val="316964"/>
      </a:accent3>
      <a:accent4>
        <a:srgbClr val="616161"/>
      </a:accent4>
      <a:accent5>
        <a:srgbClr val="EC9126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1820</Words>
  <Application>Kingsoft Office WPP</Application>
  <PresentationFormat>在屏幕上显示</PresentationFormat>
  <Paragraphs>247</Paragraphs>
  <Slides>15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A000120140530A99PPBG</vt:lpstr>
      <vt:lpstr>Flash.Movie</vt:lpstr>
      <vt:lpstr>Equation.DSMT4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Administrator</cp:lastModifiedBy>
  <cp:revision>7</cp:revision>
  <dcterms:created xsi:type="dcterms:W3CDTF">2013-02-12T03:09:31Z</dcterms:created>
  <dcterms:modified xsi:type="dcterms:W3CDTF">2015-11-16T11:25:18Z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2052-10.1.0.5346</vt:lpwstr>
  </property>
</Properties>
</file>